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2" r:id="rId4"/>
    <p:sldId id="280" r:id="rId5"/>
    <p:sldId id="281" r:id="rId6"/>
    <p:sldId id="282" r:id="rId7"/>
    <p:sldId id="283" r:id="rId8"/>
    <p:sldId id="284" r:id="rId9"/>
    <p:sldId id="285" r:id="rId10"/>
    <p:sldId id="287" r:id="rId11"/>
    <p:sldId id="286" r:id="rId12"/>
    <p:sldId id="288" r:id="rId13"/>
    <p:sldId id="289" r:id="rId14"/>
    <p:sldId id="290" r:id="rId15"/>
    <p:sldId id="291" r:id="rId16"/>
    <p:sldId id="292" r:id="rId17"/>
    <p:sldId id="293" r:id="rId18"/>
    <p:sldId id="27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00CC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24B31-2403-44A6-B9C1-F4210E4C55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237EF7-A6DF-4589-9966-176E88E89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B59635-06C0-4B5E-8C21-2009C3928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3CBFB-5EF1-49FC-9BB7-A3C7B305F402}" type="datetimeFigureOut">
              <a:rPr lang="en-AU" smtClean="0"/>
              <a:t>19/04/2022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48BDB8-9A94-418B-AB88-A9DF8DC27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7BF8B-676F-4FFB-8A5D-02FA52517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4AD49-5424-4E2F-8E8D-7E527D9153F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70531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E07DB-044A-4ED5-B885-FE804B6B1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837850-02F0-46AD-9B0C-BAEFB37BC4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26DE3-52BE-4859-8163-755AB744E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3CBFB-5EF1-49FC-9BB7-A3C7B305F402}" type="datetimeFigureOut">
              <a:rPr lang="en-AU" smtClean="0"/>
              <a:t>19/04/2022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AD8FF-FAD2-4867-BDF7-19A04E807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190DA3-4CF8-424F-8227-EB5D1108C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4AD49-5424-4E2F-8E8D-7E527D9153F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66158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550FD5-DB5B-42AC-A083-6D9622776C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C837B2-4388-4E15-A4C6-8989586157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AE3163-5859-4C10-A334-C7BDEEED5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3CBFB-5EF1-49FC-9BB7-A3C7B305F402}" type="datetimeFigureOut">
              <a:rPr lang="en-AU" smtClean="0"/>
              <a:t>19/04/2022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E5938F-83B7-4EA9-8133-A39E2CA68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91DAF-693F-4722-A59B-43298981B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4AD49-5424-4E2F-8E8D-7E527D9153F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02694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FA020-B97C-4D34-A6E3-CA55D8E58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735C5-7950-4D4B-9721-8865A7F0F1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D55FCD-4C9B-4DFC-94E7-728D4CC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3CBFB-5EF1-49FC-9BB7-A3C7B305F402}" type="datetimeFigureOut">
              <a:rPr lang="en-AU" smtClean="0"/>
              <a:t>19/04/2022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673D3-3EE7-499C-BF8E-CD38D1F15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5DB9CD-E0FA-4415-AB55-AE409C635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4AD49-5424-4E2F-8E8D-7E527D9153F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23089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A987D-34C0-43A2-BFD0-5CF626380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C4938C-658C-4174-918D-573A187CC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FF26A4-3158-493C-A08A-E942EB4DD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3CBFB-5EF1-49FC-9BB7-A3C7B305F402}" type="datetimeFigureOut">
              <a:rPr lang="en-AU" smtClean="0"/>
              <a:t>19/04/2022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8D4C1-0DFA-4065-A737-FE99D647D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EC59F-416B-4A3F-A381-EF4A4EDD9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4AD49-5424-4E2F-8E8D-7E527D9153F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60651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19881-E157-40C3-89E5-1AA1D834D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8292C-DD69-4030-AE16-9CB62A8956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A7B775-CBEC-4F46-87C6-86BFCECCD3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340B38-28BB-4D62-91C4-037ACDEB4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3CBFB-5EF1-49FC-9BB7-A3C7B305F402}" type="datetimeFigureOut">
              <a:rPr lang="en-AU" smtClean="0"/>
              <a:t>19/04/2022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6C4F52-3D61-4123-9125-2FA7CFBDC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D2C875-7384-4310-B986-E9AC1BAA0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4AD49-5424-4E2F-8E8D-7E527D9153F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92961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9206A-15F1-465D-8649-5BF5E1CDC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6C939E-C82F-414F-8619-9C991A912B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8EBD58-054D-40DE-B534-3E0605AB9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E33687-8D83-427D-887B-B4467E444D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4C42A1-AEB4-484B-B18D-41BEAFB94A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018A81-FC98-4884-A204-2DE218730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3CBFB-5EF1-49FC-9BB7-A3C7B305F402}" type="datetimeFigureOut">
              <a:rPr lang="en-AU" smtClean="0"/>
              <a:t>19/04/2022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A9B5ED-6598-4DC9-A406-B3330ABBC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476456-5C9B-4550-92FE-12403134E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4AD49-5424-4E2F-8E8D-7E527D9153F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77433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546F5-B687-4F9B-81EA-394F913EB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07A446-A7F4-450E-B39F-EBA255B4B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3CBFB-5EF1-49FC-9BB7-A3C7B305F402}" type="datetimeFigureOut">
              <a:rPr lang="en-AU" smtClean="0"/>
              <a:t>19/04/2022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032781-AB66-4A17-B614-EB33A1EBC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21072D-EB37-46AA-BC9D-D3C5EAAD4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4AD49-5424-4E2F-8E8D-7E527D9153F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48531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6C72C8-B553-4584-BEF1-384862729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3CBFB-5EF1-49FC-9BB7-A3C7B305F402}" type="datetimeFigureOut">
              <a:rPr lang="en-AU" smtClean="0"/>
              <a:t>19/04/2022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BEF2E4-BADA-470A-95F3-463C90A2D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067845-F455-49F1-8721-5F43C4FC0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4AD49-5424-4E2F-8E8D-7E527D9153F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66805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8D676-E718-475F-83E2-68BF0F18F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D8568-865B-4CAE-AED1-20A443714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3ADB04-DE0F-4A2F-AC0E-B8AC70C8E5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C5C6B0-A9E8-40C6-A0DA-E4AB48440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3CBFB-5EF1-49FC-9BB7-A3C7B305F402}" type="datetimeFigureOut">
              <a:rPr lang="en-AU" smtClean="0"/>
              <a:t>19/04/2022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89E16D-02B7-4B7D-A961-C14310258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4962D8-502A-4331-A38E-F74FDA744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4AD49-5424-4E2F-8E8D-7E527D9153F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0792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F7DF8-E520-43AB-841A-5FAC45054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844FB9-1532-43BF-8C77-A5F36A142A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5F8FAE-E528-4757-90C4-52DE7B4F07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6DB839-C072-4C88-BFAF-A462A3B0A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3CBFB-5EF1-49FC-9BB7-A3C7B305F402}" type="datetimeFigureOut">
              <a:rPr lang="en-AU" smtClean="0"/>
              <a:t>19/04/2022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705E42-F0F7-4A9A-8AD1-5DDA9913B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CC87C4-7E79-4DCE-A78C-EABA6E62E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4AD49-5424-4E2F-8E8D-7E527D9153F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38983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C60C7"/>
            </a:gs>
            <a:gs pos="100000">
              <a:srgbClr val="0000CC"/>
            </a:gs>
            <a:gs pos="100000">
              <a:schemeClr val="accent1">
                <a:lumMod val="97000"/>
                <a:lumOff val="3000"/>
              </a:schemeClr>
            </a:gs>
            <a:gs pos="0">
              <a:srgbClr val="00006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C5447C-3076-4009-BB81-121F07F0D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15E8B1-D70D-49F6-A4B7-5D7EF86B3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F7D58-6912-4E46-BF47-7F07C6E354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E3CBFB-5EF1-49FC-9BB7-A3C7B305F402}" type="datetimeFigureOut">
              <a:rPr lang="en-AU" smtClean="0"/>
              <a:t>19/04/2022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6969B0-3320-4305-BB7C-EB5240C7E3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737CD-B23A-4A06-ABCE-682957EF9E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4AD49-5424-4E2F-8E8D-7E527D9153F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46179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356E1-B529-4F38-BE91-D2DD8C1D1A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7189" y="1"/>
            <a:ext cx="11753849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 Black" panose="020B0A04020102020204" pitchFamily="34" charset="0"/>
              </a:rPr>
              <a:t>The sight Resolution Process</a:t>
            </a:r>
            <a:br>
              <a:rPr lang="en-US" sz="36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n-US" sz="3600" dirty="0">
                <a:solidFill>
                  <a:schemeClr val="bg1"/>
                </a:solidFill>
                <a:latin typeface="Arial Black" panose="020B0A04020102020204" pitchFamily="34" charset="0"/>
              </a:rPr>
              <a:t>For New/Newer Callers</a:t>
            </a:r>
            <a:endParaRPr lang="en-AU"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9136EEB2-F2C6-44AC-A448-F2903784A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1344207"/>
            <a:ext cx="5581650" cy="4169586"/>
          </a:xfrm>
          <a:prstGeom prst="rect">
            <a:avLst/>
          </a:prstGeom>
        </p:spPr>
      </p:pic>
      <p:pic>
        <p:nvPicPr>
          <p:cNvPr id="8" name="Picture 7" descr="A picture containing dark, sitting, light, small&#10;&#10;Description automatically generated">
            <a:extLst>
              <a:ext uri="{FF2B5EF4-FFF2-40B4-BE49-F238E27FC236}">
                <a16:creationId xmlns:a16="http://schemas.microsoft.com/office/drawing/2014/main" id="{87F00C86-ADE4-4628-B42D-FEF37A0089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917" y="1578976"/>
            <a:ext cx="1579943" cy="1579943"/>
          </a:xfrm>
          <a:prstGeom prst="rect">
            <a:avLst/>
          </a:prstGeom>
        </p:spPr>
      </p:pic>
      <p:pic>
        <p:nvPicPr>
          <p:cNvPr id="10" name="Picture 9" descr="A picture containing room&#10;&#10;Description automatically generated">
            <a:extLst>
              <a:ext uri="{FF2B5EF4-FFF2-40B4-BE49-F238E27FC236}">
                <a16:creationId xmlns:a16="http://schemas.microsoft.com/office/drawing/2014/main" id="{DF25B1A4-DBF3-43F4-9700-03E7170E80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096" y="2559051"/>
            <a:ext cx="3609578" cy="2887662"/>
          </a:xfrm>
          <a:prstGeom prst="rect">
            <a:avLst/>
          </a:prstGeom>
        </p:spPr>
      </p:pic>
      <p:pic>
        <p:nvPicPr>
          <p:cNvPr id="16" name="Picture 15" descr="A picture containing room&#10;&#10;Description automatically generated">
            <a:extLst>
              <a:ext uri="{FF2B5EF4-FFF2-40B4-BE49-F238E27FC236}">
                <a16:creationId xmlns:a16="http://schemas.microsoft.com/office/drawing/2014/main" id="{5FB23C74-D20B-4644-A393-888057A86A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8034567" y="897406"/>
            <a:ext cx="3609578" cy="288766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50DCBCA-9C6D-4F8D-AE61-1F65F877A40A}"/>
              </a:ext>
            </a:extLst>
          </p:cNvPr>
          <p:cNvSpPr txBox="1"/>
          <p:nvPr/>
        </p:nvSpPr>
        <p:spPr>
          <a:xfrm>
            <a:off x="5799010" y="5076438"/>
            <a:ext cx="6076768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than Just </a:t>
            </a:r>
            <a:b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  Symmetry and Moving Dancers from A to B</a:t>
            </a:r>
            <a:endParaRPr lang="en-AU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53F72C0-59D6-4213-8241-648DEB01B61E}"/>
              </a:ext>
            </a:extLst>
          </p:cNvPr>
          <p:cNvCxnSpPr>
            <a:cxnSpLocks/>
          </p:cNvCxnSpPr>
          <p:nvPr/>
        </p:nvCxnSpPr>
        <p:spPr>
          <a:xfrm>
            <a:off x="3695700" y="2371725"/>
            <a:ext cx="3955682" cy="1327357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422F447-6094-4BB8-A801-F05005140EC6}"/>
              </a:ext>
            </a:extLst>
          </p:cNvPr>
          <p:cNvCxnSpPr>
            <a:cxnSpLocks/>
            <a:endCxn id="16" idx="3"/>
          </p:cNvCxnSpPr>
          <p:nvPr/>
        </p:nvCxnSpPr>
        <p:spPr>
          <a:xfrm flipV="1">
            <a:off x="4021735" y="2341237"/>
            <a:ext cx="4012832" cy="20885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71B3BFB2-ADDF-4A7B-BA63-FBCC78C9C3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059" y="3511163"/>
            <a:ext cx="5933658" cy="23014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84259D5-3E9C-4955-95DF-E96893F4C089}"/>
              </a:ext>
            </a:extLst>
          </p:cNvPr>
          <p:cNvSpPr txBox="1"/>
          <p:nvPr/>
        </p:nvSpPr>
        <p:spPr>
          <a:xfrm>
            <a:off x="400633" y="3877053"/>
            <a:ext cx="7066967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 the process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7C938F6-37EE-4050-AFCF-44D586F397C6}"/>
              </a:ext>
            </a:extLst>
          </p:cNvPr>
          <p:cNvSpPr txBox="1">
            <a:spLocks/>
          </p:cNvSpPr>
          <p:nvPr/>
        </p:nvSpPr>
        <p:spPr>
          <a:xfrm>
            <a:off x="466298" y="5156777"/>
            <a:ext cx="3086100" cy="10699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 Wilkerson</a:t>
            </a:r>
          </a:p>
          <a:p>
            <a:pPr algn="l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Royce Crescent</a:t>
            </a:r>
          </a:p>
          <a:p>
            <a:pPr algn="l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Lavington NSW, Australia</a:t>
            </a:r>
          </a:p>
          <a:p>
            <a:pPr algn="l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wilkerso@bigpond.net.au</a:t>
            </a:r>
            <a:endParaRPr lang="en-A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421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uple of green street signs&#10;&#10;Description automatically generated with low confidence">
            <a:extLst>
              <a:ext uri="{FF2B5EF4-FFF2-40B4-BE49-F238E27FC236}">
                <a16:creationId xmlns:a16="http://schemas.microsoft.com/office/drawing/2014/main" id="{7D4350B3-2774-4513-83ED-771F6CD99A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597" y="2296113"/>
            <a:ext cx="3506027" cy="4577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0356E1-B529-4F38-BE91-D2DD8C1D1A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01640"/>
            <a:ext cx="12192000" cy="5594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Step 5 – Evaluate the FASR</a:t>
            </a:r>
            <a:endParaRPr lang="en-AU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64EA9A-7EC0-4C35-81D5-CE0B3EE082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9" y="661053"/>
            <a:ext cx="11420475" cy="16350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one couple paired – there are only 4 ways the other couple can be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1 </a:t>
            </a: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 other (secondary) couple Paired? – YES or NO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2 </a:t>
            </a: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they in sequence or out of sequence – IN or OUT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7C938F6-37EE-4050-AFCF-44D586F397C6}"/>
              </a:ext>
            </a:extLst>
          </p:cNvPr>
          <p:cNvSpPr txBox="1">
            <a:spLocks/>
          </p:cNvSpPr>
          <p:nvPr/>
        </p:nvSpPr>
        <p:spPr>
          <a:xfrm>
            <a:off x="1420728" y="5418769"/>
            <a:ext cx="9350544" cy="12199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AU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334A9EC2-1FE5-4B54-9575-FF974EDE0D6B}"/>
              </a:ext>
            </a:extLst>
          </p:cNvPr>
          <p:cNvSpPr txBox="1">
            <a:spLocks/>
          </p:cNvSpPr>
          <p:nvPr/>
        </p:nvSpPr>
        <p:spPr>
          <a:xfrm>
            <a:off x="366443" y="5424998"/>
            <a:ext cx="11258510" cy="7719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0000"/>
                </a:solidFill>
                <a:latin typeface="Arial Black" panose="020B0A04020102020204" pitchFamily="34" charset="0"/>
              </a:rPr>
              <a:t>Start from what you know and build on it.</a:t>
            </a:r>
            <a:endParaRPr lang="en-AU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7" name="Subtitle 2">
            <a:extLst>
              <a:ext uri="{FF2B5EF4-FFF2-40B4-BE49-F238E27FC236}">
                <a16:creationId xmlns:a16="http://schemas.microsoft.com/office/drawing/2014/main" id="{46412720-0023-4113-A65D-6DB309FDD26D}"/>
              </a:ext>
            </a:extLst>
          </p:cNvPr>
          <p:cNvSpPr txBox="1">
            <a:spLocks/>
          </p:cNvSpPr>
          <p:nvPr/>
        </p:nvSpPr>
        <p:spPr>
          <a:xfrm>
            <a:off x="581199" y="2371725"/>
            <a:ext cx="11420475" cy="16350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Familiar Formation to you:</a:t>
            </a:r>
          </a:p>
          <a:p>
            <a:pPr marL="342900" indent="-342900"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Facing lines</a:t>
            </a:r>
          </a:p>
          <a:p>
            <a:pPr marL="342900" indent="-342900"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 Pass thru</a:t>
            </a:r>
          </a:p>
          <a:p>
            <a:pPr marL="342900" indent="-342900"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Face lines</a:t>
            </a:r>
          </a:p>
          <a:p>
            <a:pPr marL="342900" indent="-342900"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Parallel R-H Ocean Waves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049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356E1-B529-4F38-BE91-D2DD8C1D1A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01640"/>
            <a:ext cx="12192000" cy="5594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Answering the FASR questions - Pair and sequence</a:t>
            </a:r>
            <a:endParaRPr lang="en-AU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64EA9A-7EC0-4C35-81D5-CE0B3EE082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7563" y="889652"/>
            <a:ext cx="11696874" cy="5225397"/>
          </a:xfrm>
          <a:effectLst>
            <a:outerShdw blurRad="50800" dist="50800" dir="2700000" algn="tl" rotWithShape="0">
              <a:prstClr val="black">
                <a:alpha val="80000"/>
              </a:prstClr>
            </a:outerShdw>
          </a:effectLst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your Caller Tool box to “Square </a:t>
            </a:r>
            <a:r>
              <a:rPr lang="en-US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Dance</a:t>
            </a: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not “Square </a:t>
            </a:r>
            <a:r>
              <a:rPr lang="en-US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</a:t>
            </a: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</a:p>
          <a:p>
            <a:pPr marL="447675" indent="-447675"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	Tool box foundation Modules – always work to move dancers and look</a:t>
            </a:r>
          </a:p>
          <a:p>
            <a:pPr marL="714375" lvl="1" indent="-266700"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Box to Line,  Line to Box,  Chicken Plucker,  Invert &amp; Rotate Module </a:t>
            </a:r>
          </a:p>
          <a:p>
            <a:pPr marL="447675" lvl="1"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endParaRPr lang="en-AU" sz="2400" dirty="0">
              <a:solidFill>
                <a:srgbClr val="FFFF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542925" lvl="1" indent="-542925"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AutoNum type="arabicPeriod" startAt="2"/>
            </a:pPr>
            <a:r>
              <a:rPr lang="en-AU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Modify the FA</a:t>
            </a:r>
            <a:r>
              <a:rPr lang="en-A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</a:t>
            </a:r>
            <a:r>
              <a:rPr lang="en-AU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State – If you don’t like what you see – Change it</a:t>
            </a:r>
          </a:p>
          <a:p>
            <a:pPr marL="0" lvl="1"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endParaRPr lang="en-AU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AU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Groups for changing the pairing patterns</a:t>
            </a:r>
          </a:p>
          <a:p>
            <a:pPr lvl="1" indent="-457200"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en-AU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the girl or boy sequence – not both – keeps the group of 4 together</a:t>
            </a:r>
          </a:p>
          <a:p>
            <a:pPr lvl="1" indent="-457200"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en-AU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Moves one dancer in each group across the square </a:t>
            </a:r>
          </a:p>
          <a:p>
            <a:pPr marL="514350" lvl="1" indent="-514350"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AutoNum type="arabicPeriod"/>
            </a:pP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7C938F6-37EE-4050-AFCF-44D586F397C6}"/>
              </a:ext>
            </a:extLst>
          </p:cNvPr>
          <p:cNvSpPr txBox="1">
            <a:spLocks/>
          </p:cNvSpPr>
          <p:nvPr/>
        </p:nvSpPr>
        <p:spPr>
          <a:xfrm>
            <a:off x="1420728" y="5418769"/>
            <a:ext cx="9350544" cy="12199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AU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908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356E1-B529-4F38-BE91-D2DD8C1D1A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01640"/>
            <a:ext cx="12192000" cy="5594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 Black" panose="020B0A04020102020204" pitchFamily="34" charset="0"/>
              </a:rPr>
              <a:t>Pair and Sequence</a:t>
            </a:r>
            <a:endParaRPr lang="en-AU"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64EA9A-7EC0-4C35-81D5-CE0B3EE082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7563" y="889652"/>
            <a:ext cx="11696874" cy="4282423"/>
          </a:xfrm>
          <a:effectLst>
            <a:outerShdw blurRad="50800" dist="50800" dir="2700000" algn="tl" rotWithShape="0">
              <a:prstClr val="black">
                <a:alpha val="80000"/>
              </a:prstClr>
            </a:outerShdw>
          </a:effectLst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1.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Changes Boy’s or girl’s sequence but not both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7C938F6-37EE-4050-AFCF-44D586F397C6}"/>
              </a:ext>
            </a:extLst>
          </p:cNvPr>
          <p:cNvSpPr txBox="1">
            <a:spLocks/>
          </p:cNvSpPr>
          <p:nvPr/>
        </p:nvSpPr>
        <p:spPr>
          <a:xfrm>
            <a:off x="1420728" y="5418769"/>
            <a:ext cx="9350544" cy="12199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AU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6E75C0-A9F0-4D51-9628-56F0BD253899}"/>
              </a:ext>
            </a:extLst>
          </p:cNvPr>
          <p:cNvSpPr txBox="1"/>
          <p:nvPr/>
        </p:nvSpPr>
        <p:spPr>
          <a:xfrm>
            <a:off x="428625" y="2538963"/>
            <a:ext cx="4104650" cy="2356094"/>
          </a:xfrm>
          <a:prstGeom prst="rect">
            <a:avLst/>
          </a:prstGeom>
          <a:noFill/>
          <a:effectLst>
            <a:outerShdw blurRad="38100" dist="50800" dir="2700000" algn="tl" rotWithShape="0">
              <a:prstClr val="black">
                <a:alpha val="8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600"/>
              </a:spcAft>
              <a:buClr>
                <a:srgbClr val="FF0000"/>
              </a:buClr>
              <a:buFont typeface="Symbol" panose="05050102010706020507" pitchFamily="18" charset="2"/>
              <a:buChar char=""/>
            </a:pPr>
            <a:r>
              <a:rPr lang="en-AU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Ladies Chain</a:t>
            </a:r>
            <a:endParaRPr lang="en-AU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Clr>
                <a:srgbClr val="FF0000"/>
              </a:buClr>
              <a:buFont typeface="Symbol" panose="05050102010706020507" pitchFamily="18" charset="2"/>
              <a:buChar char=""/>
            </a:pPr>
            <a:r>
              <a:rPr lang="en-AU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Chain Down The Line</a:t>
            </a:r>
            <a:endParaRPr lang="en-AU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Clr>
                <a:srgbClr val="FF0000"/>
              </a:buClr>
              <a:buFont typeface="Symbol" panose="05050102010706020507" pitchFamily="18" charset="2"/>
              <a:buChar char=""/>
            </a:pPr>
            <a:r>
              <a:rPr lang="en-AU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Flutterwheel</a:t>
            </a:r>
            <a:endParaRPr lang="en-AU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Clr>
                <a:srgbClr val="FF0000"/>
              </a:buClr>
              <a:buFont typeface="Symbol" panose="05050102010706020507" pitchFamily="18" charset="2"/>
              <a:buChar char=""/>
            </a:pPr>
            <a:r>
              <a:rPr lang="en-AU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Reverse Flutterwheel</a:t>
            </a:r>
            <a:endParaRPr lang="en-AU" sz="24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Clr>
                <a:srgbClr val="FF0000"/>
              </a:buClr>
              <a:buFont typeface="Symbol" panose="05050102010706020507" pitchFamily="18" charset="2"/>
              <a:buChar char=""/>
            </a:pPr>
            <a:r>
              <a:rPr lang="en-AU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Centres (or Ends) Trade</a:t>
            </a:r>
            <a:r>
              <a:rPr lang="en-AU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AU" sz="24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D6F1FA-89BB-45EE-8BD8-355385B3DAD7}"/>
              </a:ext>
            </a:extLst>
          </p:cNvPr>
          <p:cNvSpPr txBox="1"/>
          <p:nvPr/>
        </p:nvSpPr>
        <p:spPr>
          <a:xfrm>
            <a:off x="4714337" y="2538963"/>
            <a:ext cx="7046994" cy="1878015"/>
          </a:xfrm>
          <a:prstGeom prst="rect">
            <a:avLst/>
          </a:prstGeom>
          <a:noFill/>
          <a:effectLst>
            <a:outerShdw blurRad="38100" dist="50800" dir="2700000" algn="tl" rotWithShape="0">
              <a:prstClr val="black">
                <a:alpha val="8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600"/>
              </a:spcAft>
              <a:buClr>
                <a:srgbClr val="FF0000"/>
              </a:buClr>
              <a:buFont typeface="Symbol" panose="05050102010706020507" pitchFamily="18" charset="2"/>
              <a:buChar char=""/>
            </a:pPr>
            <a:r>
              <a:rPr lang="en-AU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Swing Thru + Boys Run + Bend The Line</a:t>
            </a:r>
            <a:endParaRPr lang="en-AU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Clr>
                <a:srgbClr val="FF0000"/>
              </a:buClr>
              <a:buFont typeface="Symbol" panose="05050102010706020507" pitchFamily="18" charset="2"/>
              <a:buChar char=""/>
            </a:pPr>
            <a:r>
              <a:rPr lang="en-AU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Touch 1/4 + Split Circulate + Boys Run</a:t>
            </a:r>
            <a:endParaRPr lang="en-AU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Clr>
                <a:srgbClr val="FF0000"/>
              </a:buClr>
              <a:buFont typeface="Symbol" panose="05050102010706020507" pitchFamily="18" charset="2"/>
              <a:buChar char=""/>
            </a:pPr>
            <a:r>
              <a:rPr lang="en-AU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Touch 1/4 + Walk And Dodge + Partner Trade</a:t>
            </a:r>
            <a:endParaRPr lang="en-AU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sz="2400" dirty="0">
              <a:solidFill>
                <a:schemeClr val="bg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C4E3C71-9E10-429C-A1D8-4DAD272A645A}"/>
              </a:ext>
            </a:extLst>
          </p:cNvPr>
          <p:cNvSpPr txBox="1">
            <a:spLocks/>
          </p:cNvSpPr>
          <p:nvPr/>
        </p:nvSpPr>
        <p:spPr>
          <a:xfrm>
            <a:off x="366443" y="5424998"/>
            <a:ext cx="11258510" cy="7719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0000"/>
                </a:solidFill>
                <a:latin typeface="Arial Black" panose="020B0A04020102020204" pitchFamily="34" charset="0"/>
              </a:rPr>
              <a:t>Change Pairing – Change 1 Sequence</a:t>
            </a:r>
          </a:p>
          <a:p>
            <a:r>
              <a:rPr lang="en-US" sz="3600" dirty="0">
                <a:solidFill>
                  <a:srgbClr val="FF0000"/>
                </a:solidFill>
                <a:latin typeface="Arial Black" panose="020B0A04020102020204" pitchFamily="34" charset="0"/>
              </a:rPr>
              <a:t>Keep the group of 4 together</a:t>
            </a:r>
            <a:endParaRPr lang="en-AU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455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356E1-B529-4F38-BE91-D2DD8C1D1A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01640"/>
            <a:ext cx="12192000" cy="5594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 Black" panose="020B0A04020102020204" pitchFamily="34" charset="0"/>
              </a:rPr>
              <a:t>Pair and Sequence</a:t>
            </a:r>
            <a:endParaRPr lang="en-AU"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64EA9A-7EC0-4C35-81D5-CE0B3EE082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261" y="744367"/>
            <a:ext cx="11696874" cy="3694283"/>
          </a:xfrm>
          <a:effectLst>
            <a:outerShdw blurRad="50800" dist="50800" dir="2700000" algn="tl" rotWithShape="0">
              <a:prstClr val="black">
                <a:alpha val="80000"/>
              </a:prstClr>
            </a:outerShdw>
          </a:effectLst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2.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Moves only one dancer in a group across the square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endParaRPr lang="en-US" sz="1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Remember those mixed-up pairing patterns from before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7C938F6-37EE-4050-AFCF-44D586F397C6}"/>
              </a:ext>
            </a:extLst>
          </p:cNvPr>
          <p:cNvSpPr txBox="1">
            <a:spLocks/>
          </p:cNvSpPr>
          <p:nvPr/>
        </p:nvSpPr>
        <p:spPr>
          <a:xfrm>
            <a:off x="1420728" y="5418769"/>
            <a:ext cx="9350544" cy="12199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AU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6E75C0-A9F0-4D51-9628-56F0BD253899}"/>
              </a:ext>
            </a:extLst>
          </p:cNvPr>
          <p:cNvSpPr txBox="1"/>
          <p:nvPr/>
        </p:nvSpPr>
        <p:spPr>
          <a:xfrm>
            <a:off x="347865" y="2058273"/>
            <a:ext cx="10330072" cy="1883977"/>
          </a:xfrm>
          <a:prstGeom prst="rect">
            <a:avLst/>
          </a:prstGeom>
          <a:noFill/>
          <a:effectLst>
            <a:outerShdw blurRad="38100" dist="50800" dir="2700000" algn="tl" rotWithShape="0">
              <a:prstClr val="black">
                <a:alpha val="8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</a:pPr>
            <a:r>
              <a:rPr lang="en-AU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Ends Circulate</a:t>
            </a:r>
            <a:r>
              <a:rPr lang="en-AU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(from waves or 2-faced lines)</a:t>
            </a:r>
            <a:endParaRPr lang="en-AU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</a:pPr>
            <a:r>
              <a:rPr lang="en-AU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Centres Circulate</a:t>
            </a:r>
            <a:r>
              <a:rPr lang="en-AU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(from waves or 2-faced lines)</a:t>
            </a:r>
            <a:endParaRPr lang="en-AU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</a:pPr>
            <a:r>
              <a:rPr lang="en-AU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Column Circulate </a:t>
            </a:r>
            <a:r>
              <a:rPr lang="en-AU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(from a column)</a:t>
            </a:r>
            <a:endParaRPr lang="en-AU" sz="24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</a:pPr>
            <a:r>
              <a:rPr lang="en-AU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Centre four do a group 1 action </a:t>
            </a:r>
            <a:r>
              <a:rPr lang="en-AU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(e.g. from lines – Changes sequence)</a:t>
            </a:r>
            <a:endParaRPr lang="en-AU" sz="24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D6F1FA-89BB-45EE-8BD8-355385B3DAD7}"/>
              </a:ext>
            </a:extLst>
          </p:cNvPr>
          <p:cNvSpPr txBox="1"/>
          <p:nvPr/>
        </p:nvSpPr>
        <p:spPr>
          <a:xfrm>
            <a:off x="359380" y="4507869"/>
            <a:ext cx="11473239" cy="2350131"/>
          </a:xfrm>
          <a:prstGeom prst="rect">
            <a:avLst/>
          </a:prstGeom>
          <a:noFill/>
          <a:effectLst>
            <a:outerShdw blurRad="38100" dist="508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</a:pPr>
            <a:r>
              <a:rPr lang="en-AU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Waves:  </a:t>
            </a:r>
            <a:r>
              <a:rPr lang="en-AU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All 8 Circulate </a:t>
            </a:r>
            <a:r>
              <a:rPr lang="en-AU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AU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Change Pair</a:t>
            </a: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</a:pPr>
            <a:r>
              <a:rPr lang="en-AU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Eight Chain 4:  </a:t>
            </a:r>
            <a:r>
              <a:rPr lang="en-AU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Pass Thru;  Trade By </a:t>
            </a:r>
            <a:r>
              <a:rPr lang="en-AU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Changes Pair</a:t>
            </a:r>
            <a:endParaRPr lang="en-AU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</a:pPr>
            <a:r>
              <a:rPr lang="en-AU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Lines:  </a:t>
            </a:r>
            <a:r>
              <a:rPr lang="en-AU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Star Thru;  Pass Thru;  Trade By,  Star Thru</a:t>
            </a:r>
            <a:r>
              <a:rPr lang="en-AU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AU" sz="2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Change Pair &amp; Sequence</a:t>
            </a:r>
            <a:endParaRPr lang="en-AU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</a:pPr>
            <a:endParaRPr lang="en-AU" sz="2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1800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light, night sky&#10;&#10;Description automatically generated">
            <a:extLst>
              <a:ext uri="{FF2B5EF4-FFF2-40B4-BE49-F238E27FC236}">
                <a16:creationId xmlns:a16="http://schemas.microsoft.com/office/drawing/2014/main" id="{91092436-AB3A-4DA8-8C13-DF8BEE25D5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102" y="2908875"/>
            <a:ext cx="5187670" cy="29984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0356E1-B529-4F38-BE91-D2DD8C1D1A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01640"/>
            <a:ext cx="12192000" cy="5594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Step 6 – The get out module or technique</a:t>
            </a:r>
            <a:endParaRPr lang="en-AU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7C938F6-37EE-4050-AFCF-44D586F397C6}"/>
              </a:ext>
            </a:extLst>
          </p:cNvPr>
          <p:cNvSpPr txBox="1">
            <a:spLocks/>
          </p:cNvSpPr>
          <p:nvPr/>
        </p:nvSpPr>
        <p:spPr>
          <a:xfrm>
            <a:off x="1420728" y="5418769"/>
            <a:ext cx="9350544" cy="12199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AU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334A9EC2-1FE5-4B54-9575-FF974EDE0D6B}"/>
              </a:ext>
            </a:extLst>
          </p:cNvPr>
          <p:cNvSpPr txBox="1">
            <a:spLocks/>
          </p:cNvSpPr>
          <p:nvPr/>
        </p:nvSpPr>
        <p:spPr>
          <a:xfrm>
            <a:off x="385762" y="5866812"/>
            <a:ext cx="11258510" cy="7719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0000"/>
                </a:solidFill>
                <a:latin typeface="Arial Black" panose="020B0A04020102020204" pitchFamily="34" charset="0"/>
              </a:rPr>
              <a:t>Start from what you know and build on it.</a:t>
            </a:r>
            <a:endParaRPr lang="en-AU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7" name="Subtitle 2">
            <a:extLst>
              <a:ext uri="{FF2B5EF4-FFF2-40B4-BE49-F238E27FC236}">
                <a16:creationId xmlns:a16="http://schemas.microsoft.com/office/drawing/2014/main" id="{46412720-0023-4113-A65D-6DB309FDD26D}"/>
              </a:ext>
            </a:extLst>
          </p:cNvPr>
          <p:cNvSpPr txBox="1">
            <a:spLocks/>
          </p:cNvSpPr>
          <p:nvPr/>
        </p:nvSpPr>
        <p:spPr>
          <a:xfrm>
            <a:off x="385762" y="822022"/>
            <a:ext cx="11420475" cy="16350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NEVER STOP WORKING ON GET OUTS - </a:t>
            </a:r>
            <a:r>
              <a:rPr lang="en-US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 Rule for Calling 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“Start Small and Build on what you know”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Callers: - Recommend you start with 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“Fixed point” Get out Modules </a:t>
            </a:r>
          </a:p>
          <a:p>
            <a:pPr marL="342900" indent="-342900"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 line</a:t>
            </a:r>
          </a:p>
          <a:p>
            <a:pPr marL="342900" indent="-342900"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Corner Box</a:t>
            </a:r>
          </a:p>
          <a:p>
            <a:pPr marL="342900" indent="-342900"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RBO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one Resolution Technique</a:t>
            </a:r>
          </a:p>
          <a:p>
            <a:pPr marL="342900" indent="-342900"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Friends and Enemies</a:t>
            </a:r>
          </a:p>
          <a:p>
            <a:pPr marL="342900" indent="-342900"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 Box resolution </a:t>
            </a:r>
          </a:p>
        </p:txBody>
      </p:sp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3843312-D5D0-477D-9164-44910BA92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48011" y="4172793"/>
            <a:ext cx="1197694" cy="1910077"/>
          </a:xfrm>
          <a:prstGeom prst="rect">
            <a:avLst/>
          </a:prstGeom>
        </p:spPr>
      </p:pic>
      <p:pic>
        <p:nvPicPr>
          <p:cNvPr id="13" name="Picture 12" descr="A picture containing toy, LEGO&#10;&#10;Description automatically generated">
            <a:extLst>
              <a:ext uri="{FF2B5EF4-FFF2-40B4-BE49-F238E27FC236}">
                <a16:creationId xmlns:a16="http://schemas.microsoft.com/office/drawing/2014/main" id="{C6BE73E2-26DE-43AD-8A96-2B9D7F6985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444" y="5302167"/>
            <a:ext cx="1387916" cy="780703"/>
          </a:xfrm>
          <a:prstGeom prst="rect">
            <a:avLst/>
          </a:prstGeom>
        </p:spPr>
      </p:pic>
      <p:pic>
        <p:nvPicPr>
          <p:cNvPr id="15" name="Picture 14" descr="Shape, icon&#10;&#10;Description automatically generated">
            <a:extLst>
              <a:ext uri="{FF2B5EF4-FFF2-40B4-BE49-F238E27FC236}">
                <a16:creationId xmlns:a16="http://schemas.microsoft.com/office/drawing/2014/main" id="{9E2AAC94-BE7D-4A16-B9E6-17621FD751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295" y="4747168"/>
            <a:ext cx="1396996" cy="133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0188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356E1-B529-4F38-BE91-D2DD8C1D1A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32449" y="25539"/>
            <a:ext cx="8627706" cy="8484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Handy Fixed Point Get out Modules</a:t>
            </a:r>
            <a:b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Marriner</a:t>
            </a:r>
            <a:endParaRPr lang="en-A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7C938F6-37EE-4050-AFCF-44D586F397C6}"/>
              </a:ext>
            </a:extLst>
          </p:cNvPr>
          <p:cNvSpPr txBox="1">
            <a:spLocks/>
          </p:cNvSpPr>
          <p:nvPr/>
        </p:nvSpPr>
        <p:spPr>
          <a:xfrm>
            <a:off x="1420728" y="5418769"/>
            <a:ext cx="9350544" cy="12199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AU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7" name="Subtitle 2">
            <a:extLst>
              <a:ext uri="{FF2B5EF4-FFF2-40B4-BE49-F238E27FC236}">
                <a16:creationId xmlns:a16="http://schemas.microsoft.com/office/drawing/2014/main" id="{46412720-0023-4113-A65D-6DB309FDD26D}"/>
              </a:ext>
            </a:extLst>
          </p:cNvPr>
          <p:cNvSpPr txBox="1">
            <a:spLocks/>
          </p:cNvSpPr>
          <p:nvPr/>
        </p:nvSpPr>
        <p:spPr>
          <a:xfrm>
            <a:off x="304897" y="266309"/>
            <a:ext cx="2329446" cy="5594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 Line</a:t>
            </a: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7F4E08-121E-4319-BF5A-8CAB4564EA79}"/>
              </a:ext>
            </a:extLst>
          </p:cNvPr>
          <p:cNvSpPr txBox="1"/>
          <p:nvPr/>
        </p:nvSpPr>
        <p:spPr>
          <a:xfrm>
            <a:off x="304896" y="744989"/>
            <a:ext cx="8727326" cy="1705723"/>
          </a:xfrm>
          <a:prstGeom prst="rect">
            <a:avLst/>
          </a:prstGeom>
          <a:noFill/>
          <a:effectLst>
            <a:outerShdw blurRad="38100" dist="50800" dir="2700000" algn="tl" rotWithShape="0">
              <a:prstClr val="black">
                <a:alpha val="8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AU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Centres Square Thru 4, Outsides Allemande Left, All Right and Left Grand… </a:t>
            </a:r>
            <a:endParaRPr lang="en-AU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AU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Reverse Flutter Wheel, Slide Thru, Pass the Ocean, Spin the Top, Right and Left Grand… </a:t>
            </a:r>
            <a:endParaRPr lang="en-AU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AU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Right and Left Thru, Slide Thru, Eight Chain Five, Allemande Left… </a:t>
            </a:r>
            <a:endParaRPr lang="en-AU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AU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Pass Thru, Tag the Line, Leads Cloverleaf, Allemande Left… </a:t>
            </a:r>
            <a:endParaRPr lang="en-AU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Clr>
                <a:srgbClr val="FF0000"/>
              </a:buClr>
              <a:buFont typeface="Symbol" panose="05050102010706020507" pitchFamily="18" charset="2"/>
              <a:buChar char=""/>
            </a:pPr>
            <a:endParaRPr lang="en-AU" sz="1600" dirty="0">
              <a:solidFill>
                <a:schemeClr val="bg1"/>
              </a:solidFill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99F4590-5C7F-4EDE-91EB-99FD8D3C6D47}"/>
              </a:ext>
            </a:extLst>
          </p:cNvPr>
          <p:cNvSpPr txBox="1">
            <a:spLocks/>
          </p:cNvSpPr>
          <p:nvPr/>
        </p:nvSpPr>
        <p:spPr>
          <a:xfrm>
            <a:off x="304895" y="2127173"/>
            <a:ext cx="2329446" cy="5594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Corner Box</a:t>
            </a: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FA80A8-7F0B-4D8C-98BA-DB32A4ABFBB1}"/>
              </a:ext>
            </a:extLst>
          </p:cNvPr>
          <p:cNvSpPr txBox="1"/>
          <p:nvPr/>
        </p:nvSpPr>
        <p:spPr>
          <a:xfrm>
            <a:off x="304895" y="2479732"/>
            <a:ext cx="10005944" cy="2379113"/>
          </a:xfrm>
          <a:prstGeom prst="rect">
            <a:avLst/>
          </a:prstGeom>
          <a:noFill/>
          <a:effectLst>
            <a:outerShdw blurRad="38100" dist="50800" dir="2700000" algn="tl" rotWithShape="0">
              <a:prstClr val="black">
                <a:alpha val="8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AU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Touch ¼, Split Circulate, Single Hinge, Boys Cross Run, Allemande Left… </a:t>
            </a: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AU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Swing Thru, Boys Run, Tag the Line, Face Out, Wheel and Deal, Zoom, Right and Left Grand… </a:t>
            </a: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AU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Slide Thru, Box the Gnat, Square Thru 2, Right and Left Grand… </a:t>
            </a: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AU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Right and Left Thru, Half Sashay, Pass Thru, Right and Left Grand… </a:t>
            </a: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AU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Left Touch ¼, Walk and Dodge, Wheel Around, Dixie Style to a Wave, Allemande Left… </a:t>
            </a: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AU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Touch ¼, Circulate, Trade, Face In, Pass Thru, Tag the Line, Leads Separate, All Right and Left Grand…</a:t>
            </a: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Clr>
                <a:srgbClr val="FF0000"/>
              </a:buClr>
              <a:buFont typeface="Symbol" panose="05050102010706020507" pitchFamily="18" charset="2"/>
              <a:buChar char=""/>
            </a:pPr>
            <a:endParaRPr lang="en-A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D1AA27F3-CAB5-4918-8F24-2CCC764B0D77}"/>
              </a:ext>
            </a:extLst>
          </p:cNvPr>
          <p:cNvSpPr txBox="1">
            <a:spLocks/>
          </p:cNvSpPr>
          <p:nvPr/>
        </p:nvSpPr>
        <p:spPr>
          <a:xfrm>
            <a:off x="304895" y="4454270"/>
            <a:ext cx="2329446" cy="5594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RBO</a:t>
            </a: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0B959D-FF06-4E87-A74B-897D3C5B30D3}"/>
              </a:ext>
            </a:extLst>
          </p:cNvPr>
          <p:cNvSpPr txBox="1"/>
          <p:nvPr/>
        </p:nvSpPr>
        <p:spPr>
          <a:xfrm>
            <a:off x="304895" y="4887865"/>
            <a:ext cx="10219977" cy="2046138"/>
          </a:xfrm>
          <a:prstGeom prst="rect">
            <a:avLst/>
          </a:prstGeom>
          <a:noFill/>
          <a:effectLst>
            <a:outerShdw blurRad="38100" dist="50800" dir="2700000" algn="tl" rotWithShape="0">
              <a:prstClr val="black">
                <a:alpha val="8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AU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Swing Thru, Swing Thru, Spin Chain Thru, Right and Left Grand…</a:t>
            </a: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AU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Touch ¼, Centres Trade, Split Circulate, Centres Trade, Square Thru 3, Trade By, Allemande Left…</a:t>
            </a: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AU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Touch ¼, Split Circulate, Boys Run, Pass Thru, Wheel and Deal, Centres Wheel Around, Allemande Left… </a:t>
            </a: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AU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Pass Thru, Trade By, Pass to the Centre, Square Thru 3, Allemande Left… </a:t>
            </a: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AU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Box the Gnat, Pass Thru, Trade By, Left Square Thru 3, Right and Left Grand…</a:t>
            </a: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Clr>
                <a:srgbClr val="FF0000"/>
              </a:buClr>
              <a:buFont typeface="Symbol" panose="05050102010706020507" pitchFamily="18" charset="2"/>
              <a:buChar char=""/>
            </a:pPr>
            <a:endParaRPr lang="en-A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6368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356E1-B529-4F38-BE91-D2DD8C1D1A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01640"/>
            <a:ext cx="12192000" cy="5594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 Black" panose="020B0A04020102020204" pitchFamily="34" charset="0"/>
              </a:rPr>
              <a:t>How often should I resolve?</a:t>
            </a:r>
            <a:endParaRPr lang="en-AU"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64EA9A-7EC0-4C35-81D5-CE0B3EE082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7563" y="889652"/>
            <a:ext cx="11696874" cy="4282423"/>
          </a:xfrm>
          <a:effectLst>
            <a:outerShdw blurRad="50800" dist="50800" dir="2700000" algn="tl" rotWithShape="0">
              <a:prstClr val="black">
                <a:alpha val="80000"/>
              </a:prstClr>
            </a:outerShdw>
          </a:effectLst>
        </p:spPr>
        <p:txBody>
          <a:bodyPr>
            <a:noAutofit/>
          </a:bodyPr>
          <a:lstStyle/>
          <a:p>
            <a:pPr marL="457200" indent="-457200"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 the sequence short and resolve often.</a:t>
            </a:r>
          </a:p>
          <a:p>
            <a:pPr marL="457200" indent="-457200"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Resolving is a lot of stress that you do not need.</a:t>
            </a:r>
          </a:p>
          <a:p>
            <a:pPr marL="457200" indent="-457200"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 it simple – start small and build on what you know.</a:t>
            </a:r>
          </a:p>
          <a:p>
            <a:pPr marL="457200" indent="-457200"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Dancer success = “dancing successfully” not standing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first 3 sequences.</a:t>
            </a:r>
          </a:p>
          <a:p>
            <a:pPr marL="514350" indent="-514350"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with a memorized “ring” figure</a:t>
            </a:r>
          </a:p>
          <a:p>
            <a:pPr marL="514350" indent="-514350"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with a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memorised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short (10-12 max) sequence</a:t>
            </a:r>
          </a:p>
          <a:p>
            <a:pPr marL="514350" indent="-514350"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with a key couple /resolution confidence builder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7C938F6-37EE-4050-AFCF-44D586F397C6}"/>
              </a:ext>
            </a:extLst>
          </p:cNvPr>
          <p:cNvSpPr txBox="1">
            <a:spLocks/>
          </p:cNvSpPr>
          <p:nvPr/>
        </p:nvSpPr>
        <p:spPr>
          <a:xfrm>
            <a:off x="1420728" y="5418769"/>
            <a:ext cx="9350544" cy="12199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AU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C4E3C71-9E10-429C-A1D8-4DAD272A645A}"/>
              </a:ext>
            </a:extLst>
          </p:cNvPr>
          <p:cNvSpPr txBox="1">
            <a:spLocks/>
          </p:cNvSpPr>
          <p:nvPr/>
        </p:nvSpPr>
        <p:spPr>
          <a:xfrm>
            <a:off x="394435" y="6113506"/>
            <a:ext cx="11258510" cy="7719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AU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4605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356E1-B529-4F38-BE91-D2DD8C1D1A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01640"/>
            <a:ext cx="12192000" cy="5594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 Black" panose="020B0A04020102020204" pitchFamily="34" charset="0"/>
              </a:rPr>
              <a:t>Newer Caller Final calling hints and tips</a:t>
            </a:r>
            <a:endParaRPr lang="en-AU"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64EA9A-7EC0-4C35-81D5-CE0B3EE082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7563" y="889653"/>
            <a:ext cx="11696874" cy="3598372"/>
          </a:xfrm>
          <a:effectLst>
            <a:outerShdw blurRad="50800" dist="50800" dir="2700000" algn="tl" rotWithShape="0">
              <a:prstClr val="black">
                <a:alpha val="80000"/>
              </a:prstClr>
            </a:outerShdw>
          </a:effectLst>
        </p:spPr>
        <p:txBody>
          <a:bodyPr>
            <a:noAutofit/>
          </a:bodyPr>
          <a:lstStyle/>
          <a:p>
            <a:pPr marL="457200" indent="-457200"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are calling and a square breaks – Resolve</a:t>
            </a:r>
          </a:p>
          <a:p>
            <a:pPr marL="457200" indent="-457200"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your resolution takes to long – forget it</a:t>
            </a:r>
          </a:p>
          <a:p>
            <a:pPr marL="914400" lvl="1" indent="-457200"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irst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ttempt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earning </a:t>
            </a:r>
          </a:p>
          <a:p>
            <a:pPr marL="914400" lvl="1" indent="-457200"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do this – you will have respect – you made a mistake</a:t>
            </a:r>
          </a:p>
          <a:p>
            <a:pPr marL="914400" lvl="1" indent="-457200"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give the dancers respect and don’t waste their time</a:t>
            </a:r>
          </a:p>
          <a:p>
            <a:pPr marL="914400" lvl="1" indent="-457200"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shows you are honest and puts them on your side</a:t>
            </a:r>
          </a:p>
          <a:p>
            <a:pPr marL="457200" indent="-457200"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your key couples –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memorise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them</a:t>
            </a:r>
          </a:p>
          <a:p>
            <a:pPr marL="914400" lvl="1" indent="-457200"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 start calling until you are sure you have them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memorised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7C938F6-37EE-4050-AFCF-44D586F397C6}"/>
              </a:ext>
            </a:extLst>
          </p:cNvPr>
          <p:cNvSpPr txBox="1">
            <a:spLocks/>
          </p:cNvSpPr>
          <p:nvPr/>
        </p:nvSpPr>
        <p:spPr>
          <a:xfrm>
            <a:off x="1420728" y="5418769"/>
            <a:ext cx="9350544" cy="12199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AU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C4E3C71-9E10-429C-A1D8-4DAD272A645A}"/>
              </a:ext>
            </a:extLst>
          </p:cNvPr>
          <p:cNvSpPr txBox="1">
            <a:spLocks/>
          </p:cNvSpPr>
          <p:nvPr/>
        </p:nvSpPr>
        <p:spPr>
          <a:xfrm>
            <a:off x="394435" y="6113506"/>
            <a:ext cx="11258510" cy="7719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AU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2A3E8EE-9E2C-43C0-BC90-E42A303D57C3}"/>
              </a:ext>
            </a:extLst>
          </p:cNvPr>
          <p:cNvSpPr txBox="1">
            <a:spLocks/>
          </p:cNvSpPr>
          <p:nvPr/>
        </p:nvSpPr>
        <p:spPr>
          <a:xfrm>
            <a:off x="385762" y="5866812"/>
            <a:ext cx="11258510" cy="7719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0000"/>
                </a:solidFill>
                <a:latin typeface="Arial Black" panose="020B0A04020102020204" pitchFamily="34" charset="0"/>
              </a:rPr>
              <a:t>Start from what you know and build on it.</a:t>
            </a:r>
            <a:endParaRPr lang="en-AU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78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356E1-B529-4F38-BE91-D2DD8C1D1A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875" y="866775"/>
            <a:ext cx="5953125" cy="31829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Arial Black" panose="020B0A04020102020204" pitchFamily="34" charset="0"/>
              </a:rPr>
              <a:t>Questions </a:t>
            </a:r>
            <a:br>
              <a:rPr lang="en-US" sz="66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n-US" sz="6600" dirty="0">
                <a:solidFill>
                  <a:schemeClr val="bg1"/>
                </a:solidFill>
                <a:latin typeface="Arial Black" panose="020B0A04020102020204" pitchFamily="34" charset="0"/>
              </a:rPr>
              <a:t>and </a:t>
            </a:r>
            <a:br>
              <a:rPr lang="en-US" sz="66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n-US" sz="6600" dirty="0">
                <a:solidFill>
                  <a:schemeClr val="bg1"/>
                </a:solidFill>
                <a:latin typeface="Arial Black" panose="020B0A04020102020204" pitchFamily="34" charset="0"/>
              </a:rPr>
              <a:t>Discussion</a:t>
            </a:r>
            <a:endParaRPr lang="en-AU" sz="6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2" name="Picture 11" descr="A picture containing toy&#10;&#10;Description automatically generated">
            <a:extLst>
              <a:ext uri="{FF2B5EF4-FFF2-40B4-BE49-F238E27FC236}">
                <a16:creationId xmlns:a16="http://schemas.microsoft.com/office/drawing/2014/main" id="{3D36F6A3-3B2A-423D-8BA8-DABD517FD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414" y="253393"/>
            <a:ext cx="5553411" cy="694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379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356E1-B529-4F38-BE91-D2DD8C1D1A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075" y="45486"/>
            <a:ext cx="11753849" cy="80168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 Black" panose="020B0A04020102020204" pitchFamily="34" charset="0"/>
              </a:rPr>
              <a:t>The Resolution Puzzle – Daunting Math</a:t>
            </a:r>
            <a:endParaRPr lang="en-AU"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64EA9A-7EC0-4C35-81D5-CE0B3EE082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336" y="1143000"/>
            <a:ext cx="11420475" cy="440054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Dancer in 1 square = 706,480,718,267,000,000,000,000</a:t>
            </a:r>
          </a:p>
          <a:p>
            <a:pPr algn="l"/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2x4 Grid – 2,642,411,520 combinations</a:t>
            </a:r>
          </a:p>
          <a:p>
            <a:pPr algn="l"/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2x4 Grid with Symmetry = 384 combinations</a:t>
            </a:r>
            <a:b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we know the foundation it is only 96 combinations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Arrangements, 4 sequences, 4 relationships </a:t>
            </a:r>
          </a:p>
          <a:p>
            <a:pPr algn="l"/>
            <a:endParaRPr lang="en-US" sz="1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7C938F6-37EE-4050-AFCF-44D586F397C6}"/>
              </a:ext>
            </a:extLst>
          </p:cNvPr>
          <p:cNvSpPr txBox="1">
            <a:spLocks/>
          </p:cNvSpPr>
          <p:nvPr/>
        </p:nvSpPr>
        <p:spPr>
          <a:xfrm>
            <a:off x="825520" y="5710210"/>
            <a:ext cx="11555583" cy="8016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0000"/>
                </a:solidFill>
                <a:latin typeface="Arial Black" panose="020B0A04020102020204" pitchFamily="34" charset="0"/>
              </a:rPr>
              <a:t>These are expressed in terms of FASR</a:t>
            </a:r>
            <a:endParaRPr lang="en-AU" sz="3600" u="sng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Picture 9" descr="A close up of a mask&#10;&#10;Description automatically generated">
            <a:extLst>
              <a:ext uri="{FF2B5EF4-FFF2-40B4-BE49-F238E27FC236}">
                <a16:creationId xmlns:a16="http://schemas.microsoft.com/office/drawing/2014/main" id="{C480EFCA-AE95-44FD-9307-2E08395E5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725" y="602801"/>
            <a:ext cx="1838378" cy="2086103"/>
          </a:xfrm>
          <a:prstGeom prst="rect">
            <a:avLst/>
          </a:prstGeom>
        </p:spPr>
      </p:pic>
      <p:pic>
        <p:nvPicPr>
          <p:cNvPr id="12" name="Picture 11" descr="A close up of a toy&#10;&#10;Description automatically generated">
            <a:extLst>
              <a:ext uri="{FF2B5EF4-FFF2-40B4-BE49-F238E27FC236}">
                <a16:creationId xmlns:a16="http://schemas.microsoft.com/office/drawing/2014/main" id="{49E4AE1F-819B-4C48-8B8E-3B40FE8B4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336" y="2517316"/>
            <a:ext cx="2133601" cy="2458280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963551D5-D097-44A4-85A2-571905DD2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260" y="1584963"/>
            <a:ext cx="2133600" cy="1381125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C0B722BA-8148-4FC9-B36B-ABC35295EF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782" y="5253924"/>
            <a:ext cx="1394237" cy="1394237"/>
          </a:xfrm>
          <a:prstGeom prst="rect">
            <a:avLst/>
          </a:prstGeom>
        </p:spPr>
      </p:pic>
      <p:pic>
        <p:nvPicPr>
          <p:cNvPr id="14" name="Picture 13" descr="A close up of a toy&#10;&#10;Description automatically generated">
            <a:extLst>
              <a:ext uri="{FF2B5EF4-FFF2-40B4-BE49-F238E27FC236}">
                <a16:creationId xmlns:a16="http://schemas.microsoft.com/office/drawing/2014/main" id="{1BF45F5F-3996-4C8B-85A2-FAF5699E58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904" y="3487601"/>
            <a:ext cx="1830053" cy="183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70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356E1-B529-4F38-BE91-D2DD8C1D1A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081" y="0"/>
            <a:ext cx="10366562" cy="11713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 Black" panose="020B0A04020102020204" pitchFamily="34" charset="0"/>
              </a:rPr>
              <a:t>Let’s make it simple</a:t>
            </a:r>
            <a:br>
              <a:rPr lang="en-US" sz="36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n-US" sz="3600" dirty="0">
                <a:solidFill>
                  <a:schemeClr val="bg1"/>
                </a:solidFill>
                <a:latin typeface="Arial Black" panose="020B0A04020102020204" pitchFamily="34" charset="0"/>
              </a:rPr>
              <a:t>only 3 parts to “Sight Resolution”</a:t>
            </a:r>
            <a:endParaRPr lang="en-AU"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64EA9A-7EC0-4C35-81D5-CE0B3EE082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336" y="1143000"/>
            <a:ext cx="11420475" cy="440054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514350" indent="-514350" algn="l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Preparation – </a:t>
            </a: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Identifying your key couples</a:t>
            </a:r>
          </a:p>
          <a:p>
            <a:pPr marL="514350" indent="-514350" algn="l">
              <a:lnSpc>
                <a:spcPct val="100000"/>
              </a:lnSpc>
              <a:spcBef>
                <a:spcPts val="0"/>
              </a:spcBef>
              <a:buAutoNum type="arabicPeriod"/>
            </a:pP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l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Movement Mechanics – </a:t>
            </a: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Moving</a:t>
            </a:r>
            <a:b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dancers  Like a well oiled</a:t>
            </a:r>
            <a:b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</a:t>
            </a:r>
          </a:p>
          <a:p>
            <a:pPr marL="514350" indent="-514350" algn="l">
              <a:lnSpc>
                <a:spcPct val="100000"/>
              </a:lnSpc>
              <a:spcBef>
                <a:spcPts val="0"/>
              </a:spcBef>
              <a:buAutoNum type="arabicPeriod"/>
            </a:pPr>
            <a:endParaRPr lang="en-US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l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OUT – </a:t>
            </a: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Module or Technique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7C938F6-37EE-4050-AFCF-44D586F397C6}"/>
              </a:ext>
            </a:extLst>
          </p:cNvPr>
          <p:cNvSpPr txBox="1">
            <a:spLocks/>
          </p:cNvSpPr>
          <p:nvPr/>
        </p:nvSpPr>
        <p:spPr>
          <a:xfrm>
            <a:off x="222081" y="5171678"/>
            <a:ext cx="11555583" cy="12199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0000"/>
                </a:solidFill>
                <a:latin typeface="Arial Black" panose="020B0A04020102020204" pitchFamily="34" charset="0"/>
              </a:rPr>
              <a:t>You must know the basics of formation management and movement mechanics</a:t>
            </a:r>
            <a:endParaRPr lang="en-AU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Picture 5" descr="A picture containing gear, ware, cake, table&#10;&#10;Description automatically generated">
            <a:extLst>
              <a:ext uri="{FF2B5EF4-FFF2-40B4-BE49-F238E27FC236}">
                <a16:creationId xmlns:a16="http://schemas.microsoft.com/office/drawing/2014/main" id="{94A3C974-71CB-4FF9-A097-B2D8815AB1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236" y="1910533"/>
            <a:ext cx="4006345" cy="2448322"/>
          </a:xfrm>
          <a:prstGeom prst="rect">
            <a:avLst/>
          </a:prstGeom>
        </p:spPr>
      </p:pic>
      <p:pic>
        <p:nvPicPr>
          <p:cNvPr id="8" name="Picture 7" descr="A teddy bear is holding a toy&#10;&#10;Description automatically generated">
            <a:extLst>
              <a:ext uri="{FF2B5EF4-FFF2-40B4-BE49-F238E27FC236}">
                <a16:creationId xmlns:a16="http://schemas.microsoft.com/office/drawing/2014/main" id="{78724981-37C3-4F08-A291-94C3E91A44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715" y="466330"/>
            <a:ext cx="2342285" cy="234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46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356E1-B529-4F38-BE91-D2DD8C1D1A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1292" y="28092"/>
            <a:ext cx="10366562" cy="87647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 Black" panose="020B0A04020102020204" pitchFamily="34" charset="0"/>
              </a:rPr>
              <a:t>6 Step Process</a:t>
            </a:r>
            <a:endParaRPr lang="en-AU"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64EA9A-7EC0-4C35-81D5-CE0B3EE082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827" y="829235"/>
            <a:ext cx="11420475" cy="440054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514350" indent="-5143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the Dancers Symmetric</a:t>
            </a:r>
          </a:p>
          <a:p>
            <a:pPr marL="514350" indent="-5143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to a Familiar Formation (standard arrangement)</a:t>
            </a:r>
          </a:p>
          <a:p>
            <a:pPr marL="514350" indent="-5143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Pair up one key couple</a:t>
            </a:r>
          </a:p>
          <a:p>
            <a:pPr marL="514350" indent="-5143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the other key couple in the square</a:t>
            </a:r>
          </a:p>
          <a:p>
            <a:pPr marL="514350" indent="-5143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Translate the FASR or move them to the desired FASR</a:t>
            </a:r>
          </a:p>
          <a:p>
            <a:pPr marL="514350" indent="-5143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 the Get out technique or resolution Module</a:t>
            </a:r>
            <a:endParaRPr lang="en-US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7C938F6-37EE-4050-AFCF-44D586F397C6}"/>
              </a:ext>
            </a:extLst>
          </p:cNvPr>
          <p:cNvSpPr txBox="1">
            <a:spLocks/>
          </p:cNvSpPr>
          <p:nvPr/>
        </p:nvSpPr>
        <p:spPr>
          <a:xfrm>
            <a:off x="10259" y="4619788"/>
            <a:ext cx="9350544" cy="12199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0000"/>
                </a:solidFill>
                <a:latin typeface="Arial Black" panose="020B0A04020102020204" pitchFamily="34" charset="0"/>
              </a:rPr>
              <a:t>We will look at these one by one</a:t>
            </a:r>
            <a:endParaRPr lang="en-AU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973771-B9E4-4FF5-8D58-F068CD66B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235" y="4284986"/>
            <a:ext cx="2312894" cy="231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79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356E1-B529-4F38-BE91-D2DD8C1D1A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1292" y="28092"/>
            <a:ext cx="10366562" cy="87647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 Black" panose="020B0A04020102020204" pitchFamily="34" charset="0"/>
              </a:rPr>
              <a:t>Resolution process - Step 1 - Symmetry</a:t>
            </a:r>
            <a:endParaRPr lang="en-AU"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64EA9A-7EC0-4C35-81D5-CE0B3EE082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545" y="1018220"/>
            <a:ext cx="11420475" cy="440054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514350" indent="-5143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a square that is Symmetric and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recognisable</a:t>
            </a: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not there get them there quickly</a:t>
            </a:r>
          </a:p>
          <a:p>
            <a:pPr marL="514350" indent="-5143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Nothing wrong with a best guess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7C938F6-37EE-4050-AFCF-44D586F397C6}"/>
              </a:ext>
            </a:extLst>
          </p:cNvPr>
          <p:cNvSpPr txBox="1">
            <a:spLocks/>
          </p:cNvSpPr>
          <p:nvPr/>
        </p:nvSpPr>
        <p:spPr>
          <a:xfrm>
            <a:off x="1420728" y="5991225"/>
            <a:ext cx="9350544" cy="6475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0000"/>
                </a:solidFill>
                <a:latin typeface="Arial Black" panose="020B0A04020102020204" pitchFamily="34" charset="0"/>
              </a:rPr>
              <a:t>If you are relaxed – they will be too</a:t>
            </a:r>
            <a:endParaRPr lang="en-AU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A2F4F3-C92D-4434-B3B7-24B9938B3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3572" y="1985450"/>
            <a:ext cx="3174282" cy="33196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DE5B02-2508-4F42-8AD7-ACF9CC5F6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233" y="2947097"/>
            <a:ext cx="3722510" cy="26992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087B04-E55F-4BA3-8925-E43DA022B24A}"/>
              </a:ext>
            </a:extLst>
          </p:cNvPr>
          <p:cNvSpPr txBox="1"/>
          <p:nvPr/>
        </p:nvSpPr>
        <p:spPr>
          <a:xfrm>
            <a:off x="5564301" y="3394649"/>
            <a:ext cx="150554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</a:rPr>
              <a:t>This</a:t>
            </a:r>
          </a:p>
          <a:p>
            <a:pPr algn="ctr"/>
            <a:endParaRPr lang="en-AU" sz="3200" dirty="0">
              <a:solidFill>
                <a:schemeClr val="bg1"/>
              </a:solidFill>
            </a:endParaRPr>
          </a:p>
          <a:p>
            <a:pPr algn="ctr"/>
            <a:r>
              <a:rPr lang="en-AU" sz="3200" dirty="0">
                <a:solidFill>
                  <a:schemeClr val="bg1"/>
                </a:solidFill>
              </a:rPr>
              <a:t>Not this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B63E0D71-3453-4DCB-A7DF-A6392C22B8D0}"/>
              </a:ext>
            </a:extLst>
          </p:cNvPr>
          <p:cNvSpPr/>
          <p:nvPr/>
        </p:nvSpPr>
        <p:spPr>
          <a:xfrm rot="10800000">
            <a:off x="5019968" y="3645283"/>
            <a:ext cx="887506" cy="15937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F48488D9-C5CD-4A76-80AD-47E300486594}"/>
              </a:ext>
            </a:extLst>
          </p:cNvPr>
          <p:cNvSpPr/>
          <p:nvPr/>
        </p:nvSpPr>
        <p:spPr>
          <a:xfrm>
            <a:off x="7112765" y="4622436"/>
            <a:ext cx="887506" cy="15937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33276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356E1-B529-4F38-BE91-D2DD8C1D1A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01640"/>
            <a:ext cx="12192000" cy="5594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Step 2 – Known Formation &amp; Standard Arrangement</a:t>
            </a:r>
            <a:endParaRPr lang="en-AU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64EA9A-7EC0-4C35-81D5-CE0B3EE082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7170" y="627957"/>
            <a:ext cx="11420475" cy="135742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10000"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 searching for partners </a:t>
            </a: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to somewhere familiar</a:t>
            </a: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 &amp; standard arrangements.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7C938F6-37EE-4050-AFCF-44D586F397C6}"/>
              </a:ext>
            </a:extLst>
          </p:cNvPr>
          <p:cNvSpPr txBox="1">
            <a:spLocks/>
          </p:cNvSpPr>
          <p:nvPr/>
        </p:nvSpPr>
        <p:spPr>
          <a:xfrm>
            <a:off x="1420728" y="5418769"/>
            <a:ext cx="9350544" cy="12199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AU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AF4CA7-7999-4FF1-B87D-68142BFA3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135" y="2631855"/>
            <a:ext cx="1587313" cy="11008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1043F1-8BBC-490F-BC42-39519FB73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6489" y="2631855"/>
            <a:ext cx="1868928" cy="9670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B25755-45CD-4133-A71D-656789BADF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2046" y="2646909"/>
            <a:ext cx="2027491" cy="9692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3631A98-B5A5-4D34-8566-F4F8391829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737115" y="2364011"/>
            <a:ext cx="1203584" cy="15646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B1ABC9F-560A-4AEF-8567-59432DD6A0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9858203" y="2400439"/>
            <a:ext cx="1202302" cy="146215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9D2313D-44E7-4D90-B760-9E88E7BAAAEC}"/>
              </a:ext>
            </a:extLst>
          </p:cNvPr>
          <p:cNvSpPr txBox="1"/>
          <p:nvPr/>
        </p:nvSpPr>
        <p:spPr>
          <a:xfrm>
            <a:off x="200027" y="2021328"/>
            <a:ext cx="1925527" cy="523220"/>
          </a:xfrm>
          <a:prstGeom prst="rect">
            <a:avLst/>
          </a:prstGeom>
          <a:noFill/>
          <a:effectLst>
            <a:outerShdw blurRad="50800" dist="50800" dir="2700000" algn="tl" rotWithShape="0">
              <a:prstClr val="black">
                <a:alpha val="8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AU" sz="2800" dirty="0">
                <a:solidFill>
                  <a:schemeClr val="bg1"/>
                </a:solidFill>
              </a:rPr>
              <a:t>Facing Lines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30703E-679E-4370-8004-AF67F8D8D251}"/>
              </a:ext>
            </a:extLst>
          </p:cNvPr>
          <p:cNvSpPr txBox="1"/>
          <p:nvPr/>
        </p:nvSpPr>
        <p:spPr>
          <a:xfrm>
            <a:off x="2024949" y="3799234"/>
            <a:ext cx="2652008" cy="523220"/>
          </a:xfrm>
          <a:prstGeom prst="rect">
            <a:avLst/>
          </a:prstGeom>
          <a:noFill/>
          <a:effectLst>
            <a:outerShdw blurRad="50800" dist="50800" dir="2700000" algn="tl" rotWithShape="0">
              <a:prstClr val="black">
                <a:alpha val="8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AU" sz="2800" dirty="0">
                <a:solidFill>
                  <a:schemeClr val="bg1"/>
                </a:solidFill>
              </a:rPr>
              <a:t>Double Pass thru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3A1DAD-6E39-488F-BCDF-08B8413A48C7}"/>
              </a:ext>
            </a:extLst>
          </p:cNvPr>
          <p:cNvSpPr txBox="1"/>
          <p:nvPr/>
        </p:nvSpPr>
        <p:spPr>
          <a:xfrm>
            <a:off x="4922046" y="2021328"/>
            <a:ext cx="2045625" cy="523220"/>
          </a:xfrm>
          <a:prstGeom prst="rect">
            <a:avLst/>
          </a:prstGeom>
          <a:noFill/>
          <a:effectLst>
            <a:outerShdw blurRad="50800" dist="50800" dir="2700000" algn="tl" rotWithShape="0">
              <a:prstClr val="black">
                <a:alpha val="8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AU" sz="2800" dirty="0">
                <a:solidFill>
                  <a:schemeClr val="bg1"/>
                </a:solidFill>
              </a:rPr>
              <a:t>8-Chain Four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19C0D0-8675-4627-9A5E-31181ED81616}"/>
              </a:ext>
            </a:extLst>
          </p:cNvPr>
          <p:cNvSpPr txBox="1"/>
          <p:nvPr/>
        </p:nvSpPr>
        <p:spPr>
          <a:xfrm>
            <a:off x="7376143" y="3762975"/>
            <a:ext cx="2039341" cy="523220"/>
          </a:xfrm>
          <a:prstGeom prst="rect">
            <a:avLst/>
          </a:prstGeom>
          <a:noFill/>
          <a:effectLst>
            <a:outerShdw blurRad="50800" dist="50800" dir="2700000" algn="tl" rotWithShape="0">
              <a:prstClr val="black">
                <a:alpha val="8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AU" sz="2800" dirty="0">
                <a:solidFill>
                  <a:schemeClr val="bg1"/>
                </a:solidFill>
              </a:rPr>
              <a:t>2- Face Lines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AC055C9-6291-48DE-8369-E991504C5FD3}"/>
              </a:ext>
            </a:extLst>
          </p:cNvPr>
          <p:cNvSpPr txBox="1"/>
          <p:nvPr/>
        </p:nvSpPr>
        <p:spPr>
          <a:xfrm>
            <a:off x="9216846" y="2014918"/>
            <a:ext cx="2756396" cy="523220"/>
          </a:xfrm>
          <a:prstGeom prst="rect">
            <a:avLst/>
          </a:prstGeom>
          <a:noFill/>
          <a:effectLst>
            <a:outerShdw blurRad="50800" dist="50800" dir="2700000" algn="tl" rotWithShape="0">
              <a:prstClr val="black">
                <a:alpha val="8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AU" sz="2800" dirty="0">
                <a:solidFill>
                  <a:schemeClr val="bg1"/>
                </a:solidFill>
              </a:rPr>
              <a:t>R-H Ocean Waves</a:t>
            </a: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D3A971CE-6E20-4E72-A26B-070B23D019AA}"/>
              </a:ext>
            </a:extLst>
          </p:cNvPr>
          <p:cNvSpPr txBox="1">
            <a:spLocks/>
          </p:cNvSpPr>
          <p:nvPr/>
        </p:nvSpPr>
        <p:spPr>
          <a:xfrm>
            <a:off x="295275" y="4482795"/>
            <a:ext cx="11753850" cy="13574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Gives you and dancers comfort – get them normal and keep them normal</a:t>
            </a: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 movement mechanics</a:t>
            </a: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 what causes difficulty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334A9EC2-1FE5-4B54-9575-FF974EDE0D6B}"/>
              </a:ext>
            </a:extLst>
          </p:cNvPr>
          <p:cNvSpPr txBox="1">
            <a:spLocks/>
          </p:cNvSpPr>
          <p:nvPr/>
        </p:nvSpPr>
        <p:spPr>
          <a:xfrm>
            <a:off x="369135" y="5991225"/>
            <a:ext cx="11258510" cy="6475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0000"/>
                </a:solidFill>
                <a:latin typeface="Arial Black" panose="020B0A04020102020204" pitchFamily="34" charset="0"/>
              </a:rPr>
              <a:t>Start with </a:t>
            </a:r>
            <a:r>
              <a:rPr lang="en-US" sz="3600" dirty="0" err="1">
                <a:solidFill>
                  <a:srgbClr val="FF0000"/>
                </a:solidFill>
                <a:latin typeface="Arial Black" panose="020B0A04020102020204" pitchFamily="34" charset="0"/>
              </a:rPr>
              <a:t>Memorised</a:t>
            </a:r>
            <a:r>
              <a:rPr lang="en-US" sz="3600" dirty="0">
                <a:solidFill>
                  <a:srgbClr val="FF0000"/>
                </a:solidFill>
                <a:latin typeface="Arial Black" panose="020B0A04020102020204" pitchFamily="34" charset="0"/>
              </a:rPr>
              <a:t> Modules for Variety</a:t>
            </a:r>
            <a:endParaRPr lang="en-AU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075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356E1-B529-4F38-BE91-D2DD8C1D1A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01640"/>
            <a:ext cx="12192000" cy="5594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Step 3 – Pairing</a:t>
            </a:r>
            <a:endParaRPr lang="en-AU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64EA9A-7EC0-4C35-81D5-CE0B3EE082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4499" y="865207"/>
            <a:ext cx="11420475" cy="135742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457200" indent="-457200"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 pairing means having a Key couple together and normal</a:t>
            </a:r>
          </a:p>
          <a:p>
            <a:pPr marL="457200" indent="-457200"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Symmetry now applies</a:t>
            </a:r>
          </a:p>
          <a:p>
            <a:pPr marL="457200" indent="-457200"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as few moves as possible to pair.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7C938F6-37EE-4050-AFCF-44D586F397C6}"/>
              </a:ext>
            </a:extLst>
          </p:cNvPr>
          <p:cNvSpPr txBox="1">
            <a:spLocks/>
          </p:cNvSpPr>
          <p:nvPr/>
        </p:nvSpPr>
        <p:spPr>
          <a:xfrm>
            <a:off x="1420728" y="5418769"/>
            <a:ext cx="9350544" cy="12199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AU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D2313D-44E7-4D90-B760-9E88E7BAAAEC}"/>
              </a:ext>
            </a:extLst>
          </p:cNvPr>
          <p:cNvSpPr txBox="1"/>
          <p:nvPr/>
        </p:nvSpPr>
        <p:spPr>
          <a:xfrm>
            <a:off x="207170" y="2752535"/>
            <a:ext cx="1925527" cy="523220"/>
          </a:xfrm>
          <a:prstGeom prst="rect">
            <a:avLst/>
          </a:prstGeom>
          <a:noFill/>
          <a:effectLst>
            <a:outerShdw blurRad="50800" dist="50800" dir="2700000" algn="tl" rotWithShape="0">
              <a:prstClr val="black">
                <a:alpha val="8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AU" sz="2800" dirty="0">
                <a:solidFill>
                  <a:schemeClr val="bg1"/>
                </a:solidFill>
              </a:rPr>
              <a:t>Facing Lines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30703E-679E-4370-8004-AF67F8D8D251}"/>
              </a:ext>
            </a:extLst>
          </p:cNvPr>
          <p:cNvSpPr txBox="1"/>
          <p:nvPr/>
        </p:nvSpPr>
        <p:spPr>
          <a:xfrm>
            <a:off x="2032092" y="4530441"/>
            <a:ext cx="2652008" cy="523220"/>
          </a:xfrm>
          <a:prstGeom prst="rect">
            <a:avLst/>
          </a:prstGeom>
          <a:noFill/>
          <a:effectLst>
            <a:outerShdw blurRad="50800" dist="50800" dir="2700000" algn="tl" rotWithShape="0">
              <a:prstClr val="black">
                <a:alpha val="8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AU" sz="2800" dirty="0">
                <a:solidFill>
                  <a:schemeClr val="bg1"/>
                </a:solidFill>
              </a:rPr>
              <a:t>Double Pass thru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3A1DAD-6E39-488F-BCDF-08B8413A48C7}"/>
              </a:ext>
            </a:extLst>
          </p:cNvPr>
          <p:cNvSpPr txBox="1"/>
          <p:nvPr/>
        </p:nvSpPr>
        <p:spPr>
          <a:xfrm>
            <a:off x="4929189" y="2752535"/>
            <a:ext cx="2045625" cy="523220"/>
          </a:xfrm>
          <a:prstGeom prst="rect">
            <a:avLst/>
          </a:prstGeom>
          <a:noFill/>
          <a:effectLst>
            <a:outerShdw blurRad="50800" dist="50800" dir="2700000" algn="tl" rotWithShape="0">
              <a:prstClr val="black">
                <a:alpha val="8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AU" sz="2800" dirty="0">
                <a:solidFill>
                  <a:schemeClr val="bg1"/>
                </a:solidFill>
              </a:rPr>
              <a:t>8-Chain Four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19C0D0-8675-4627-9A5E-31181ED81616}"/>
              </a:ext>
            </a:extLst>
          </p:cNvPr>
          <p:cNvSpPr txBox="1"/>
          <p:nvPr/>
        </p:nvSpPr>
        <p:spPr>
          <a:xfrm>
            <a:off x="7373761" y="4624237"/>
            <a:ext cx="2039341" cy="523220"/>
          </a:xfrm>
          <a:prstGeom prst="rect">
            <a:avLst/>
          </a:prstGeom>
          <a:noFill/>
          <a:effectLst>
            <a:outerShdw blurRad="50800" dist="50800" dir="2700000" algn="tl" rotWithShape="0">
              <a:prstClr val="black">
                <a:alpha val="8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AU" sz="2800" dirty="0">
                <a:solidFill>
                  <a:schemeClr val="bg1"/>
                </a:solidFill>
              </a:rPr>
              <a:t>2- Face Lines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AC055C9-6291-48DE-8369-E991504C5FD3}"/>
              </a:ext>
            </a:extLst>
          </p:cNvPr>
          <p:cNvSpPr txBox="1"/>
          <p:nvPr/>
        </p:nvSpPr>
        <p:spPr>
          <a:xfrm>
            <a:off x="9309714" y="2842512"/>
            <a:ext cx="2756396" cy="523220"/>
          </a:xfrm>
          <a:prstGeom prst="rect">
            <a:avLst/>
          </a:prstGeom>
          <a:noFill/>
          <a:effectLst>
            <a:outerShdw blurRad="50800" dist="50800" dir="2700000" algn="tl" rotWithShape="0">
              <a:prstClr val="black">
                <a:alpha val="8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AU" sz="2800" dirty="0">
                <a:solidFill>
                  <a:schemeClr val="bg1"/>
                </a:solidFill>
              </a:rPr>
              <a:t>R-H Ocean Waves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334A9EC2-1FE5-4B54-9575-FF974EDE0D6B}"/>
              </a:ext>
            </a:extLst>
          </p:cNvPr>
          <p:cNvSpPr txBox="1">
            <a:spLocks/>
          </p:cNvSpPr>
          <p:nvPr/>
        </p:nvSpPr>
        <p:spPr>
          <a:xfrm>
            <a:off x="395481" y="5772188"/>
            <a:ext cx="11258510" cy="6475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0000"/>
                </a:solidFill>
                <a:latin typeface="Arial Black" panose="020B0A04020102020204" pitchFamily="34" charset="0"/>
              </a:rPr>
              <a:t>Get them Together – Keep them Together</a:t>
            </a:r>
            <a:endParaRPr lang="en-AU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A2D5E1-E1F1-44E7-A83F-18B0ABFD1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18" y="3345773"/>
            <a:ext cx="1718436" cy="12448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401AFC-659E-4B6E-82E7-56554890F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876814" y="2791796"/>
            <a:ext cx="1112325" cy="22542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8DC149-243C-4DFE-834C-600F117AC8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317479" y="2836847"/>
            <a:ext cx="1127789" cy="21868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89B34E-1A93-44C9-96CF-4366913FFC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9175" y="3389802"/>
            <a:ext cx="1628730" cy="12541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32DC9E4-3CEF-4FEE-BAAF-658C1E6EEC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9889" y="3389802"/>
            <a:ext cx="1596881" cy="124900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30F665F-57BE-4ED5-AC66-9273717A6210}"/>
              </a:ext>
            </a:extLst>
          </p:cNvPr>
          <p:cNvSpPr/>
          <p:nvPr/>
        </p:nvSpPr>
        <p:spPr>
          <a:xfrm>
            <a:off x="241316" y="4118933"/>
            <a:ext cx="918352" cy="517097"/>
          </a:xfrm>
          <a:prstGeom prst="rect">
            <a:avLst/>
          </a:prstGeom>
          <a:noFill/>
          <a:ln w="2857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4985CBB-ECD0-4B1E-8586-FEDD259B712A}"/>
              </a:ext>
            </a:extLst>
          </p:cNvPr>
          <p:cNvSpPr/>
          <p:nvPr/>
        </p:nvSpPr>
        <p:spPr>
          <a:xfrm>
            <a:off x="1159668" y="3271052"/>
            <a:ext cx="918352" cy="517097"/>
          </a:xfrm>
          <a:prstGeom prst="rect">
            <a:avLst/>
          </a:prstGeom>
          <a:noFill/>
          <a:ln w="2857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AD37985-5312-4EA4-AC6A-BEFCC1520D74}"/>
              </a:ext>
            </a:extLst>
          </p:cNvPr>
          <p:cNvSpPr/>
          <p:nvPr/>
        </p:nvSpPr>
        <p:spPr>
          <a:xfrm rot="5400000">
            <a:off x="2627819" y="3662739"/>
            <a:ext cx="1106590" cy="491689"/>
          </a:xfrm>
          <a:prstGeom prst="rect">
            <a:avLst/>
          </a:prstGeom>
          <a:noFill/>
          <a:ln w="2857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9E39610-D18F-495A-9E3F-7E30744F13C6}"/>
              </a:ext>
            </a:extLst>
          </p:cNvPr>
          <p:cNvSpPr/>
          <p:nvPr/>
        </p:nvSpPr>
        <p:spPr>
          <a:xfrm rot="5400000">
            <a:off x="3154688" y="3673069"/>
            <a:ext cx="1106590" cy="491689"/>
          </a:xfrm>
          <a:prstGeom prst="rect">
            <a:avLst/>
          </a:prstGeom>
          <a:noFill/>
          <a:ln w="2857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E2990DA-F0C7-4DCA-9FC0-BFFE46EF5C98}"/>
              </a:ext>
            </a:extLst>
          </p:cNvPr>
          <p:cNvSpPr/>
          <p:nvPr/>
        </p:nvSpPr>
        <p:spPr>
          <a:xfrm rot="5400000">
            <a:off x="4494370" y="3679713"/>
            <a:ext cx="1106590" cy="491689"/>
          </a:xfrm>
          <a:prstGeom prst="rect">
            <a:avLst/>
          </a:prstGeom>
          <a:noFill/>
          <a:ln w="2857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2A88499-E478-4C69-A052-171D8777611A}"/>
              </a:ext>
            </a:extLst>
          </p:cNvPr>
          <p:cNvSpPr/>
          <p:nvPr/>
        </p:nvSpPr>
        <p:spPr>
          <a:xfrm rot="5400000">
            <a:off x="6175674" y="3679713"/>
            <a:ext cx="1106590" cy="491689"/>
          </a:xfrm>
          <a:prstGeom prst="rect">
            <a:avLst/>
          </a:prstGeom>
          <a:noFill/>
          <a:ln w="2857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8C1AC6A-084A-4653-8F13-178C9F9D15F0}"/>
              </a:ext>
            </a:extLst>
          </p:cNvPr>
          <p:cNvSpPr/>
          <p:nvPr/>
        </p:nvSpPr>
        <p:spPr>
          <a:xfrm rot="10800000">
            <a:off x="8479006" y="4169559"/>
            <a:ext cx="744983" cy="491689"/>
          </a:xfrm>
          <a:prstGeom prst="rect">
            <a:avLst/>
          </a:prstGeom>
          <a:noFill/>
          <a:ln w="2857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78F5ACC-C1D5-47C3-91A2-3D0F2A0C5686}"/>
              </a:ext>
            </a:extLst>
          </p:cNvPr>
          <p:cNvSpPr/>
          <p:nvPr/>
        </p:nvSpPr>
        <p:spPr>
          <a:xfrm rot="10800000">
            <a:off x="7609175" y="3389802"/>
            <a:ext cx="744983" cy="491689"/>
          </a:xfrm>
          <a:prstGeom prst="rect">
            <a:avLst/>
          </a:prstGeom>
          <a:noFill/>
          <a:ln w="2857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7AC4857-12BB-4ED0-9913-A82013F7DAB5}"/>
              </a:ext>
            </a:extLst>
          </p:cNvPr>
          <p:cNvSpPr/>
          <p:nvPr/>
        </p:nvSpPr>
        <p:spPr>
          <a:xfrm rot="10800000">
            <a:off x="9899889" y="3352852"/>
            <a:ext cx="744983" cy="491689"/>
          </a:xfrm>
          <a:prstGeom prst="rect">
            <a:avLst/>
          </a:prstGeom>
          <a:noFill/>
          <a:ln w="2857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D98290F-88D7-4654-9844-B8BD65129874}"/>
              </a:ext>
            </a:extLst>
          </p:cNvPr>
          <p:cNvSpPr/>
          <p:nvPr/>
        </p:nvSpPr>
        <p:spPr>
          <a:xfrm rot="10800000">
            <a:off x="10778415" y="4134233"/>
            <a:ext cx="744983" cy="491689"/>
          </a:xfrm>
          <a:prstGeom prst="rect">
            <a:avLst/>
          </a:prstGeom>
          <a:noFill/>
          <a:ln w="2857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B58B910-76FD-47F6-BB7C-20674BD37BB8}"/>
              </a:ext>
            </a:extLst>
          </p:cNvPr>
          <p:cNvCxnSpPr/>
          <p:nvPr/>
        </p:nvCxnSpPr>
        <p:spPr>
          <a:xfrm flipV="1">
            <a:off x="773669" y="3812490"/>
            <a:ext cx="421603" cy="251264"/>
          </a:xfrm>
          <a:prstGeom prst="straightConnector1">
            <a:avLst/>
          </a:prstGeom>
          <a:ln w="38100">
            <a:solidFill>
              <a:srgbClr val="0099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14B9CE8-D03B-4547-816A-B35DFADBD4D1}"/>
              </a:ext>
            </a:extLst>
          </p:cNvPr>
          <p:cNvCxnSpPr>
            <a:cxnSpLocks/>
          </p:cNvCxnSpPr>
          <p:nvPr/>
        </p:nvCxnSpPr>
        <p:spPr>
          <a:xfrm>
            <a:off x="3162094" y="3870311"/>
            <a:ext cx="526869" cy="11180"/>
          </a:xfrm>
          <a:prstGeom prst="straightConnector1">
            <a:avLst/>
          </a:prstGeom>
          <a:ln w="38100">
            <a:solidFill>
              <a:srgbClr val="0099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A956193-CB1D-4FB5-850E-F8A7B4212540}"/>
              </a:ext>
            </a:extLst>
          </p:cNvPr>
          <p:cNvCxnSpPr>
            <a:cxnSpLocks/>
          </p:cNvCxnSpPr>
          <p:nvPr/>
        </p:nvCxnSpPr>
        <p:spPr>
          <a:xfrm>
            <a:off x="5141118" y="3908583"/>
            <a:ext cx="1587851" cy="0"/>
          </a:xfrm>
          <a:prstGeom prst="straightConnector1">
            <a:avLst/>
          </a:prstGeom>
          <a:ln w="38100">
            <a:solidFill>
              <a:srgbClr val="0099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1E3CD668-5340-45F1-99F9-7A44F89FA7F1}"/>
              </a:ext>
            </a:extLst>
          </p:cNvPr>
          <p:cNvCxnSpPr>
            <a:cxnSpLocks/>
          </p:cNvCxnSpPr>
          <p:nvPr/>
        </p:nvCxnSpPr>
        <p:spPr>
          <a:xfrm>
            <a:off x="8393431" y="3881491"/>
            <a:ext cx="458066" cy="260953"/>
          </a:xfrm>
          <a:prstGeom prst="straightConnector1">
            <a:avLst/>
          </a:prstGeom>
          <a:ln w="38100">
            <a:solidFill>
              <a:srgbClr val="0099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360BC581-67AE-451C-AB46-BA9BA83D65A3}"/>
              </a:ext>
            </a:extLst>
          </p:cNvPr>
          <p:cNvCxnSpPr>
            <a:cxnSpLocks/>
          </p:cNvCxnSpPr>
          <p:nvPr/>
        </p:nvCxnSpPr>
        <p:spPr>
          <a:xfrm>
            <a:off x="10683315" y="3844753"/>
            <a:ext cx="458066" cy="260953"/>
          </a:xfrm>
          <a:prstGeom prst="straightConnector1">
            <a:avLst/>
          </a:prstGeom>
          <a:ln w="38100">
            <a:solidFill>
              <a:srgbClr val="0099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78D0F8DD-05C3-4D23-AE9F-657F99A0520E}"/>
              </a:ext>
            </a:extLst>
          </p:cNvPr>
          <p:cNvCxnSpPr>
            <a:cxnSpLocks/>
          </p:cNvCxnSpPr>
          <p:nvPr/>
        </p:nvCxnSpPr>
        <p:spPr>
          <a:xfrm>
            <a:off x="4665754" y="1664258"/>
            <a:ext cx="526869" cy="11180"/>
          </a:xfrm>
          <a:prstGeom prst="straightConnector1">
            <a:avLst/>
          </a:prstGeom>
          <a:ln w="38100">
            <a:solidFill>
              <a:srgbClr val="0099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2797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356E1-B529-4F38-BE91-D2DD8C1D1A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01640"/>
            <a:ext cx="12192000" cy="5594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Step 4 – Find the Secondary Couple</a:t>
            </a:r>
            <a:endParaRPr lang="en-AU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64EA9A-7EC0-4C35-81D5-CE0B3EE082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4499" y="865207"/>
            <a:ext cx="11420475" cy="135742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457200" indent="-457200"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one is paired keep them paired</a:t>
            </a:r>
          </a:p>
          <a:p>
            <a:pPr marL="457200" indent="-457200"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four other places the other can be – 2 for boys and 2 for girls. </a:t>
            </a:r>
          </a:p>
          <a:p>
            <a:pPr marL="457200" indent="-457200"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know where one paired couple is – now it is looking at the other.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7C938F6-37EE-4050-AFCF-44D586F397C6}"/>
              </a:ext>
            </a:extLst>
          </p:cNvPr>
          <p:cNvSpPr txBox="1">
            <a:spLocks/>
          </p:cNvSpPr>
          <p:nvPr/>
        </p:nvSpPr>
        <p:spPr>
          <a:xfrm>
            <a:off x="1420728" y="5418769"/>
            <a:ext cx="9350544" cy="12199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AU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D2313D-44E7-4D90-B760-9E88E7BAAAEC}"/>
              </a:ext>
            </a:extLst>
          </p:cNvPr>
          <p:cNvSpPr txBox="1"/>
          <p:nvPr/>
        </p:nvSpPr>
        <p:spPr>
          <a:xfrm>
            <a:off x="207170" y="2752535"/>
            <a:ext cx="1925527" cy="523220"/>
          </a:xfrm>
          <a:prstGeom prst="rect">
            <a:avLst/>
          </a:prstGeom>
          <a:noFill/>
          <a:effectLst>
            <a:outerShdw blurRad="50800" dist="50800" dir="2700000" algn="tl" rotWithShape="0">
              <a:prstClr val="black">
                <a:alpha val="8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AU" sz="2800" dirty="0">
                <a:solidFill>
                  <a:schemeClr val="bg1"/>
                </a:solidFill>
              </a:rPr>
              <a:t>Facing Lines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30703E-679E-4370-8004-AF67F8D8D251}"/>
              </a:ext>
            </a:extLst>
          </p:cNvPr>
          <p:cNvSpPr txBox="1"/>
          <p:nvPr/>
        </p:nvSpPr>
        <p:spPr>
          <a:xfrm>
            <a:off x="2032092" y="4530441"/>
            <a:ext cx="2652008" cy="523220"/>
          </a:xfrm>
          <a:prstGeom prst="rect">
            <a:avLst/>
          </a:prstGeom>
          <a:noFill/>
          <a:effectLst>
            <a:outerShdw blurRad="50800" dist="50800" dir="2700000" algn="tl" rotWithShape="0">
              <a:prstClr val="black">
                <a:alpha val="8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AU" sz="2800" dirty="0">
                <a:solidFill>
                  <a:schemeClr val="bg1"/>
                </a:solidFill>
              </a:rPr>
              <a:t>Double Pass thru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3A1DAD-6E39-488F-BCDF-08B8413A48C7}"/>
              </a:ext>
            </a:extLst>
          </p:cNvPr>
          <p:cNvSpPr txBox="1"/>
          <p:nvPr/>
        </p:nvSpPr>
        <p:spPr>
          <a:xfrm>
            <a:off x="4929189" y="2752535"/>
            <a:ext cx="2045625" cy="523220"/>
          </a:xfrm>
          <a:prstGeom prst="rect">
            <a:avLst/>
          </a:prstGeom>
          <a:noFill/>
          <a:effectLst>
            <a:outerShdw blurRad="50800" dist="50800" dir="2700000" algn="tl" rotWithShape="0">
              <a:prstClr val="black">
                <a:alpha val="8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AU" sz="2800" dirty="0">
                <a:solidFill>
                  <a:schemeClr val="bg1"/>
                </a:solidFill>
              </a:rPr>
              <a:t>8-Chain Four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19C0D0-8675-4627-9A5E-31181ED81616}"/>
              </a:ext>
            </a:extLst>
          </p:cNvPr>
          <p:cNvSpPr txBox="1"/>
          <p:nvPr/>
        </p:nvSpPr>
        <p:spPr>
          <a:xfrm>
            <a:off x="7373761" y="4624237"/>
            <a:ext cx="2039341" cy="523220"/>
          </a:xfrm>
          <a:prstGeom prst="rect">
            <a:avLst/>
          </a:prstGeom>
          <a:noFill/>
          <a:effectLst>
            <a:outerShdw blurRad="50800" dist="50800" dir="2700000" algn="tl" rotWithShape="0">
              <a:prstClr val="black">
                <a:alpha val="8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AU" sz="2800" dirty="0">
                <a:solidFill>
                  <a:schemeClr val="bg1"/>
                </a:solidFill>
              </a:rPr>
              <a:t>2- Face Lines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AC055C9-6291-48DE-8369-E991504C5FD3}"/>
              </a:ext>
            </a:extLst>
          </p:cNvPr>
          <p:cNvSpPr txBox="1"/>
          <p:nvPr/>
        </p:nvSpPr>
        <p:spPr>
          <a:xfrm>
            <a:off x="9309714" y="2842512"/>
            <a:ext cx="2756396" cy="523220"/>
          </a:xfrm>
          <a:prstGeom prst="rect">
            <a:avLst/>
          </a:prstGeom>
          <a:noFill/>
          <a:effectLst>
            <a:outerShdw blurRad="50800" dist="50800" dir="2700000" algn="tl" rotWithShape="0">
              <a:prstClr val="black">
                <a:alpha val="8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AU" sz="2800" dirty="0">
                <a:solidFill>
                  <a:schemeClr val="bg1"/>
                </a:solidFill>
              </a:rPr>
              <a:t>R-H Ocean Waves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334A9EC2-1FE5-4B54-9575-FF974EDE0D6B}"/>
              </a:ext>
            </a:extLst>
          </p:cNvPr>
          <p:cNvSpPr txBox="1">
            <a:spLocks/>
          </p:cNvSpPr>
          <p:nvPr/>
        </p:nvSpPr>
        <p:spPr>
          <a:xfrm>
            <a:off x="356918" y="5305057"/>
            <a:ext cx="11258510" cy="12199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0000"/>
                </a:solidFill>
                <a:latin typeface="Arial Black" panose="020B0A04020102020204" pitchFamily="34" charset="0"/>
              </a:rPr>
              <a:t>Only four options</a:t>
            </a:r>
          </a:p>
          <a:p>
            <a:endParaRPr lang="en-US" sz="9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r>
              <a:rPr lang="en-US" sz="3600" dirty="0">
                <a:solidFill>
                  <a:srgbClr val="FF0000"/>
                </a:solidFill>
                <a:latin typeface="Arial Black" panose="020B0A04020102020204" pitchFamily="34" charset="0"/>
              </a:rPr>
              <a:t>“S” Couple, Not “S” Couple, “S” Boy, “S” Girl</a:t>
            </a:r>
            <a:endParaRPr lang="en-AU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A2D5E1-E1F1-44E7-A83F-18B0ABFD1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18" y="3345773"/>
            <a:ext cx="1718436" cy="12448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401AFC-659E-4B6E-82E7-56554890F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876814" y="2791796"/>
            <a:ext cx="1112325" cy="22542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8DC149-243C-4DFE-834C-600F117AC8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317479" y="2836847"/>
            <a:ext cx="1127789" cy="21868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89B34E-1A93-44C9-96CF-4366913FFC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9175" y="3389802"/>
            <a:ext cx="1628730" cy="12541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32DC9E4-3CEF-4FEE-BAAF-658C1E6EEC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9889" y="3389802"/>
            <a:ext cx="1596881" cy="124900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30F665F-57BE-4ED5-AC66-9273717A6210}"/>
              </a:ext>
            </a:extLst>
          </p:cNvPr>
          <p:cNvSpPr/>
          <p:nvPr/>
        </p:nvSpPr>
        <p:spPr>
          <a:xfrm>
            <a:off x="241316" y="4118933"/>
            <a:ext cx="918352" cy="517097"/>
          </a:xfrm>
          <a:prstGeom prst="rect">
            <a:avLst/>
          </a:prstGeom>
          <a:noFill/>
          <a:ln w="2857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4985CBB-ECD0-4B1E-8586-FEDD259B712A}"/>
              </a:ext>
            </a:extLst>
          </p:cNvPr>
          <p:cNvSpPr/>
          <p:nvPr/>
        </p:nvSpPr>
        <p:spPr>
          <a:xfrm>
            <a:off x="1159668" y="3271052"/>
            <a:ext cx="918352" cy="517097"/>
          </a:xfrm>
          <a:prstGeom prst="rect">
            <a:avLst/>
          </a:prstGeom>
          <a:noFill/>
          <a:ln w="2857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AD37985-5312-4EA4-AC6A-BEFCC1520D74}"/>
              </a:ext>
            </a:extLst>
          </p:cNvPr>
          <p:cNvSpPr/>
          <p:nvPr/>
        </p:nvSpPr>
        <p:spPr>
          <a:xfrm rot="5400000">
            <a:off x="2627819" y="3662739"/>
            <a:ext cx="1106590" cy="491689"/>
          </a:xfrm>
          <a:prstGeom prst="rect">
            <a:avLst/>
          </a:prstGeom>
          <a:noFill/>
          <a:ln w="2857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9E39610-D18F-495A-9E3F-7E30744F13C6}"/>
              </a:ext>
            </a:extLst>
          </p:cNvPr>
          <p:cNvSpPr/>
          <p:nvPr/>
        </p:nvSpPr>
        <p:spPr>
          <a:xfrm rot="5400000">
            <a:off x="3154688" y="3673069"/>
            <a:ext cx="1106590" cy="491689"/>
          </a:xfrm>
          <a:prstGeom prst="rect">
            <a:avLst/>
          </a:prstGeom>
          <a:noFill/>
          <a:ln w="2857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E2990DA-F0C7-4DCA-9FC0-BFFE46EF5C98}"/>
              </a:ext>
            </a:extLst>
          </p:cNvPr>
          <p:cNvSpPr/>
          <p:nvPr/>
        </p:nvSpPr>
        <p:spPr>
          <a:xfrm rot="5400000">
            <a:off x="4494370" y="3679713"/>
            <a:ext cx="1106590" cy="491689"/>
          </a:xfrm>
          <a:prstGeom prst="rect">
            <a:avLst/>
          </a:prstGeom>
          <a:noFill/>
          <a:ln w="2857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2A88499-E478-4C69-A052-171D8777611A}"/>
              </a:ext>
            </a:extLst>
          </p:cNvPr>
          <p:cNvSpPr/>
          <p:nvPr/>
        </p:nvSpPr>
        <p:spPr>
          <a:xfrm rot="5400000">
            <a:off x="6175674" y="3679713"/>
            <a:ext cx="1106590" cy="491689"/>
          </a:xfrm>
          <a:prstGeom prst="rect">
            <a:avLst/>
          </a:prstGeom>
          <a:noFill/>
          <a:ln w="2857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8C1AC6A-084A-4653-8F13-178C9F9D15F0}"/>
              </a:ext>
            </a:extLst>
          </p:cNvPr>
          <p:cNvSpPr/>
          <p:nvPr/>
        </p:nvSpPr>
        <p:spPr>
          <a:xfrm rot="10800000">
            <a:off x="8479006" y="4169559"/>
            <a:ext cx="744983" cy="491689"/>
          </a:xfrm>
          <a:prstGeom prst="rect">
            <a:avLst/>
          </a:prstGeom>
          <a:noFill/>
          <a:ln w="2857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78F5ACC-C1D5-47C3-91A2-3D0F2A0C5686}"/>
              </a:ext>
            </a:extLst>
          </p:cNvPr>
          <p:cNvSpPr/>
          <p:nvPr/>
        </p:nvSpPr>
        <p:spPr>
          <a:xfrm rot="10800000">
            <a:off x="7609175" y="3389802"/>
            <a:ext cx="744983" cy="491689"/>
          </a:xfrm>
          <a:prstGeom prst="rect">
            <a:avLst/>
          </a:prstGeom>
          <a:noFill/>
          <a:ln w="2857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7AC4857-12BB-4ED0-9913-A82013F7DAB5}"/>
              </a:ext>
            </a:extLst>
          </p:cNvPr>
          <p:cNvSpPr/>
          <p:nvPr/>
        </p:nvSpPr>
        <p:spPr>
          <a:xfrm rot="10800000">
            <a:off x="9899889" y="3352852"/>
            <a:ext cx="744983" cy="491689"/>
          </a:xfrm>
          <a:prstGeom prst="rect">
            <a:avLst/>
          </a:prstGeom>
          <a:noFill/>
          <a:ln w="2857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D98290F-88D7-4654-9844-B8BD65129874}"/>
              </a:ext>
            </a:extLst>
          </p:cNvPr>
          <p:cNvSpPr/>
          <p:nvPr/>
        </p:nvSpPr>
        <p:spPr>
          <a:xfrm rot="10800000">
            <a:off x="10778415" y="4134233"/>
            <a:ext cx="744983" cy="491689"/>
          </a:xfrm>
          <a:prstGeom prst="rect">
            <a:avLst/>
          </a:prstGeom>
          <a:noFill/>
          <a:ln w="2857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B58B910-76FD-47F6-BB7C-20674BD37BB8}"/>
              </a:ext>
            </a:extLst>
          </p:cNvPr>
          <p:cNvCxnSpPr/>
          <p:nvPr/>
        </p:nvCxnSpPr>
        <p:spPr>
          <a:xfrm flipV="1">
            <a:off x="773669" y="3812490"/>
            <a:ext cx="421603" cy="251264"/>
          </a:xfrm>
          <a:prstGeom prst="straightConnector1">
            <a:avLst/>
          </a:prstGeom>
          <a:ln w="38100">
            <a:solidFill>
              <a:srgbClr val="0099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14B9CE8-D03B-4547-816A-B35DFADBD4D1}"/>
              </a:ext>
            </a:extLst>
          </p:cNvPr>
          <p:cNvCxnSpPr>
            <a:cxnSpLocks/>
          </p:cNvCxnSpPr>
          <p:nvPr/>
        </p:nvCxnSpPr>
        <p:spPr>
          <a:xfrm>
            <a:off x="3162094" y="3870311"/>
            <a:ext cx="526869" cy="11180"/>
          </a:xfrm>
          <a:prstGeom prst="straightConnector1">
            <a:avLst/>
          </a:prstGeom>
          <a:ln w="38100">
            <a:solidFill>
              <a:srgbClr val="0099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A956193-CB1D-4FB5-850E-F8A7B4212540}"/>
              </a:ext>
            </a:extLst>
          </p:cNvPr>
          <p:cNvCxnSpPr>
            <a:cxnSpLocks/>
          </p:cNvCxnSpPr>
          <p:nvPr/>
        </p:nvCxnSpPr>
        <p:spPr>
          <a:xfrm>
            <a:off x="5141118" y="3908583"/>
            <a:ext cx="1587851" cy="0"/>
          </a:xfrm>
          <a:prstGeom prst="straightConnector1">
            <a:avLst/>
          </a:prstGeom>
          <a:ln w="38100">
            <a:solidFill>
              <a:srgbClr val="0099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1E3CD668-5340-45F1-99F9-7A44F89FA7F1}"/>
              </a:ext>
            </a:extLst>
          </p:cNvPr>
          <p:cNvCxnSpPr>
            <a:cxnSpLocks/>
          </p:cNvCxnSpPr>
          <p:nvPr/>
        </p:nvCxnSpPr>
        <p:spPr>
          <a:xfrm>
            <a:off x="8393431" y="3881491"/>
            <a:ext cx="458066" cy="260953"/>
          </a:xfrm>
          <a:prstGeom prst="straightConnector1">
            <a:avLst/>
          </a:prstGeom>
          <a:ln w="38100">
            <a:solidFill>
              <a:srgbClr val="0099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360BC581-67AE-451C-AB46-BA9BA83D65A3}"/>
              </a:ext>
            </a:extLst>
          </p:cNvPr>
          <p:cNvCxnSpPr>
            <a:cxnSpLocks/>
          </p:cNvCxnSpPr>
          <p:nvPr/>
        </p:nvCxnSpPr>
        <p:spPr>
          <a:xfrm>
            <a:off x="10683315" y="3844753"/>
            <a:ext cx="458066" cy="260953"/>
          </a:xfrm>
          <a:prstGeom prst="straightConnector1">
            <a:avLst/>
          </a:prstGeom>
          <a:ln w="38100">
            <a:solidFill>
              <a:srgbClr val="0099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1943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356E1-B529-4F38-BE91-D2DD8C1D1A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78907"/>
            <a:ext cx="12192000" cy="5594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Helpful Pairing Trick – when nobody paired?</a:t>
            </a:r>
            <a:endParaRPr lang="en-AU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64EA9A-7EC0-4C35-81D5-CE0B3EE082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4398" y="561081"/>
            <a:ext cx="10979452" cy="244168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few useful flow modules for a pairing purpose</a:t>
            </a:r>
          </a:p>
          <a:p>
            <a:pPr marL="457200" indent="-457200"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 8 Chain 4 formation - Pass Thru, trade by</a:t>
            </a:r>
          </a:p>
          <a:p>
            <a:pPr marL="457200" indent="-457200"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 R-H Wave formation – All 8 Circulate</a:t>
            </a:r>
          </a:p>
          <a:p>
            <a:pPr marL="457200" indent="-457200"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 Double Pass thru – Double Pass Thru, Cloverleaf</a:t>
            </a:r>
          </a:p>
          <a:p>
            <a:pPr marL="457200" indent="-457200" algn="l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 Facing Lines – Star Thru, Pass Thru, Trade By, Star Thru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7C938F6-37EE-4050-AFCF-44D586F397C6}"/>
              </a:ext>
            </a:extLst>
          </p:cNvPr>
          <p:cNvSpPr txBox="1">
            <a:spLocks/>
          </p:cNvSpPr>
          <p:nvPr/>
        </p:nvSpPr>
        <p:spPr>
          <a:xfrm>
            <a:off x="1420728" y="5418769"/>
            <a:ext cx="9350544" cy="12199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AU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334A9EC2-1FE5-4B54-9575-FF974EDE0D6B}"/>
              </a:ext>
            </a:extLst>
          </p:cNvPr>
          <p:cNvSpPr txBox="1">
            <a:spLocks/>
          </p:cNvSpPr>
          <p:nvPr/>
        </p:nvSpPr>
        <p:spPr>
          <a:xfrm>
            <a:off x="385493" y="6277354"/>
            <a:ext cx="11258510" cy="6481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0000"/>
                </a:solidFill>
                <a:latin typeface="Arial Black" panose="020B0A04020102020204" pitchFamily="34" charset="0"/>
              </a:rPr>
              <a:t>Lots of others but remember these 4</a:t>
            </a:r>
            <a:endParaRPr lang="en-AU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82315D-B05C-49B4-8961-58F969598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191" y="3522429"/>
            <a:ext cx="1647535" cy="8237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EB552E5-BFAA-4D42-8B49-8FC401C67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191" y="4720556"/>
            <a:ext cx="1647535" cy="11833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1379E5-6270-4B91-8DB5-BC3A3E82CE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970344" y="3195525"/>
            <a:ext cx="1247210" cy="16010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3CAE2D-4A21-41A0-8CD7-47ADEA4327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978225" y="4535765"/>
            <a:ext cx="1277953" cy="164753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54FD3B5-C23F-4157-A93E-8BE148602F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1955" y="3389928"/>
            <a:ext cx="1740463" cy="87491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8512566-FEC0-4522-82F0-1FD116EEB4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7858" y="4346197"/>
            <a:ext cx="848656" cy="1740464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67DC4586-5B78-4158-8C8F-9FB2F9874A73}"/>
              </a:ext>
            </a:extLst>
          </p:cNvPr>
          <p:cNvSpPr txBox="1"/>
          <p:nvPr/>
        </p:nvSpPr>
        <p:spPr>
          <a:xfrm>
            <a:off x="587222" y="4179434"/>
            <a:ext cx="444352" cy="707886"/>
          </a:xfrm>
          <a:prstGeom prst="rect">
            <a:avLst/>
          </a:prstGeom>
          <a:noFill/>
          <a:effectLst>
            <a:outerShdw blurRad="50800" dist="50800" dir="2700000" algn="tl" rotWithShape="0">
              <a:prstClr val="black">
                <a:alpha val="8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AU" sz="4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7576C4C-2F53-4308-AB74-70B68B948A4A}"/>
              </a:ext>
            </a:extLst>
          </p:cNvPr>
          <p:cNvSpPr txBox="1"/>
          <p:nvPr/>
        </p:nvSpPr>
        <p:spPr>
          <a:xfrm>
            <a:off x="3289979" y="4243806"/>
            <a:ext cx="444352" cy="707886"/>
          </a:xfrm>
          <a:prstGeom prst="rect">
            <a:avLst/>
          </a:prstGeom>
          <a:noFill/>
          <a:effectLst>
            <a:outerShdw blurRad="50800" dist="50800" dir="2700000" algn="tl" rotWithShape="0">
              <a:prstClr val="black">
                <a:alpha val="8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AU" sz="4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A70D6C5-D5E6-4A48-B6CA-BB10B88875F6}"/>
              </a:ext>
            </a:extLst>
          </p:cNvPr>
          <p:cNvSpPr txBox="1"/>
          <p:nvPr/>
        </p:nvSpPr>
        <p:spPr>
          <a:xfrm>
            <a:off x="6110051" y="4214779"/>
            <a:ext cx="444352" cy="707886"/>
          </a:xfrm>
          <a:prstGeom prst="rect">
            <a:avLst/>
          </a:prstGeom>
          <a:noFill/>
          <a:effectLst>
            <a:outerShdw blurRad="50800" dist="50800" dir="2700000" algn="tl" rotWithShape="0">
              <a:prstClr val="black">
                <a:alpha val="8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AU" sz="4000" b="1" dirty="0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99E13D84-561F-4635-AF1F-296889165A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23403" y="3359947"/>
            <a:ext cx="1740463" cy="125967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AA96740-E0F8-422E-A8C8-33607D9BE8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2208" y="4720556"/>
            <a:ext cx="1740463" cy="1280175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6769C017-435B-4B24-ADBC-F63A98075FF4}"/>
              </a:ext>
            </a:extLst>
          </p:cNvPr>
          <p:cNvSpPr txBox="1"/>
          <p:nvPr/>
        </p:nvSpPr>
        <p:spPr>
          <a:xfrm>
            <a:off x="8971411" y="4243806"/>
            <a:ext cx="444352" cy="707886"/>
          </a:xfrm>
          <a:prstGeom prst="rect">
            <a:avLst/>
          </a:prstGeom>
          <a:noFill/>
          <a:effectLst>
            <a:outerShdw blurRad="50800" dist="50800" dir="2700000" algn="tl" rotWithShape="0">
              <a:prstClr val="black">
                <a:alpha val="8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AU" sz="4000" b="1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793992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1632</TotalTime>
  <Words>1396</Words>
  <Application>Microsoft Office PowerPoint</Application>
  <PresentationFormat>Widescreen</PresentationFormat>
  <Paragraphs>182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Arial Black</vt:lpstr>
      <vt:lpstr>Calibri</vt:lpstr>
      <vt:lpstr>Calibri Light</vt:lpstr>
      <vt:lpstr>Symbol</vt:lpstr>
      <vt:lpstr>Office Theme</vt:lpstr>
      <vt:lpstr>The sight Resolution Process For New/Newer Callers</vt:lpstr>
      <vt:lpstr>The Resolution Puzzle – Daunting Math</vt:lpstr>
      <vt:lpstr>Let’s make it simple only 3 parts to “Sight Resolution”</vt:lpstr>
      <vt:lpstr>6 Step Process</vt:lpstr>
      <vt:lpstr>Resolution process - Step 1 - Symmetry</vt:lpstr>
      <vt:lpstr>Step 2 – Known Formation &amp; Standard Arrangement</vt:lpstr>
      <vt:lpstr>Step 3 – Pairing</vt:lpstr>
      <vt:lpstr>Step 4 – Find the Secondary Couple</vt:lpstr>
      <vt:lpstr>Helpful Pairing Trick – when nobody paired?</vt:lpstr>
      <vt:lpstr>Step 5 – Evaluate the FASR</vt:lpstr>
      <vt:lpstr>Answering the FASR questions - Pair and sequence</vt:lpstr>
      <vt:lpstr>Pair and Sequence</vt:lpstr>
      <vt:lpstr>Pair and Sequence</vt:lpstr>
      <vt:lpstr>Step 6 – The get out module or technique</vt:lpstr>
      <vt:lpstr>Handy Fixed Point Get out Modules Tim Marriner</vt:lpstr>
      <vt:lpstr>How often should I resolve?</vt:lpstr>
      <vt:lpstr>Newer Caller Final calling hints and tips</vt:lpstr>
      <vt:lpstr>Questions  and  Discussion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STARTING SIMPLE SIGHT CALLING FOR NEW CALLERS</dc:title>
  <dc:creator>Mel Wilkerson</dc:creator>
  <cp:lastModifiedBy>Mel Wilkerson</cp:lastModifiedBy>
  <cp:revision>45</cp:revision>
  <dcterms:created xsi:type="dcterms:W3CDTF">2020-11-12T08:24:04Z</dcterms:created>
  <dcterms:modified xsi:type="dcterms:W3CDTF">2022-04-19T13:11:49Z</dcterms:modified>
</cp:coreProperties>
</file>